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1.xml" ContentType="application/vnd.openxmlformats-officedocument.presentationml.notesSlide+xml"/>
  <Override PartName="/ppt/tags/tag158.xml" ContentType="application/vnd.openxmlformats-officedocument.presentationml.tags+xml"/>
  <Override PartName="/ppt/notesSlides/notesSlide2.xml" ContentType="application/vnd.openxmlformats-officedocument.presentationml.notesSlide+xml"/>
  <Override PartName="/ppt/tags/tag159.xml" ContentType="application/vnd.openxmlformats-officedocument.presentationml.tags+xml"/>
  <Override PartName="/ppt/notesSlides/notesSlide3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6.xml" ContentType="application/vnd.openxmlformats-officedocument.presentationml.notesSlide+xml"/>
  <Override PartName="/ppt/tags/tag19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9.xml" ContentType="application/vnd.openxmlformats-officedocument.presentationml.notesSlide+xml"/>
  <Override PartName="/ppt/tags/tag201.xml" ContentType="application/vnd.openxmlformats-officedocument.presentationml.tags+xml"/>
  <Override PartName="/ppt/notesSlides/notesSlide10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07.xml" ContentType="application/vnd.openxmlformats-officedocument.presentationml.tags+xml"/>
  <Override PartName="/ppt/notesSlides/notesSlide12.xml" ContentType="application/vnd.openxmlformats-officedocument.presentationml.notesSlide+xml"/>
  <Override PartName="/ppt/tags/tag208.xml" ContentType="application/vnd.openxmlformats-officedocument.presentationml.tags+xml"/>
  <Override PartName="/ppt/notesSlides/notesSlide13.xml" ContentType="application/vnd.openxmlformats-officedocument.presentationml.notesSlide+xml"/>
  <Override PartName="/ppt/tags/tag20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6" r:id="rId2"/>
    <p:sldMasterId id="2147483670" r:id="rId3"/>
  </p:sldMasterIdLst>
  <p:notesMasterIdLst>
    <p:notesMasterId r:id="rId25"/>
  </p:notesMasterIdLst>
  <p:handoutMasterIdLst>
    <p:handoutMasterId r:id="rId26"/>
  </p:handoutMasterIdLst>
  <p:sldIdLst>
    <p:sldId id="682" r:id="rId4"/>
    <p:sldId id="418" r:id="rId5"/>
    <p:sldId id="410" r:id="rId6"/>
    <p:sldId id="715" r:id="rId7"/>
    <p:sldId id="746" r:id="rId8"/>
    <p:sldId id="803" r:id="rId9"/>
    <p:sldId id="804" r:id="rId10"/>
    <p:sldId id="778" r:id="rId11"/>
    <p:sldId id="780" r:id="rId12"/>
    <p:sldId id="775" r:id="rId13"/>
    <p:sldId id="809" r:id="rId14"/>
    <p:sldId id="618" r:id="rId15"/>
    <p:sldId id="644" r:id="rId16"/>
    <p:sldId id="619" r:id="rId17"/>
    <p:sldId id="806" r:id="rId18"/>
    <p:sldId id="807" r:id="rId19"/>
    <p:sldId id="810" r:id="rId20"/>
    <p:sldId id="617" r:id="rId21"/>
    <p:sldId id="719" r:id="rId22"/>
    <p:sldId id="494" r:id="rId23"/>
    <p:sldId id="513" r:id="rId24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  <p:bold r:id="rId28"/>
    </p:embeddedFont>
    <p:embeddedFont>
      <p:font typeface="方正兰亭纤黑_GBK" panose="02000000000000000000" pitchFamily="2" charset="-122"/>
      <p:regular r:id="rId29"/>
    </p:embeddedFont>
    <p:embeddedFont>
      <p:font typeface="方正仿宋_GB2312" panose="02010600030101010101" charset="-122"/>
      <p:regular r:id="rId30"/>
    </p:embeddedFont>
    <p:embeddedFont>
      <p:font typeface="楷体" panose="02010609060101010101" pitchFamily="49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roadway" panose="04040905080B02020502" pitchFamily="82" charset="0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rk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29"/>
    <a:srgbClr val="001E36"/>
    <a:srgbClr val="001E37"/>
    <a:srgbClr val="001F38"/>
    <a:srgbClr val="001F37"/>
    <a:srgbClr val="C00000"/>
    <a:srgbClr val="0F497F"/>
    <a:srgbClr val="F9723A"/>
    <a:srgbClr val="1DA6B9"/>
    <a:srgbClr val="774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8" autoAdjust="0"/>
    <p:restoredTop sz="81785" autoAdjust="0"/>
  </p:normalViewPr>
  <p:slideViewPr>
    <p:cSldViewPr snapToGrid="0" showGuides="1">
      <p:cViewPr varScale="1">
        <p:scale>
          <a:sx n="73" d="100"/>
          <a:sy n="73" d="100"/>
        </p:scale>
        <p:origin x="82" y="58"/>
      </p:cViewPr>
      <p:guideLst>
        <p:guide orient="horz" pos="2160"/>
        <p:guide pos="3840"/>
        <p:guide orient="horz" pos="116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oleObject" Target="file:///G:\13&#21508;&#31181;&#25991;&#26723;\Plan\&#36130;&#21153;.xls" TargetMode="External"/><Relationship Id="rId4" Type="http://schemas.openxmlformats.org/officeDocument/2006/relationships/image" Target="../media/image39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33166884181664"/>
          <c:y val="4.7723195177255977E-2"/>
          <c:w val="0.84286839682852821"/>
          <c:h val="0.84162395215588892"/>
        </c:manualLayout>
      </c:layout>
      <c:barChart>
        <c:barDir val="col"/>
        <c:grouping val="clustered"/>
        <c:varyColors val="0"/>
        <c:ser>
          <c:idx val="0"/>
          <c:order val="0"/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Sheet1!$D$2:$M$2</c:f>
              <c:numCache>
                <c:formatCode>General</c:formatCode>
                <c:ptCount val="10"/>
                <c:pt idx="0">
                  <c:v>1229370</c:v>
                </c:pt>
                <c:pt idx="1">
                  <c:v>1337076</c:v>
                </c:pt>
                <c:pt idx="2">
                  <c:v>1409698</c:v>
                </c:pt>
                <c:pt idx="3">
                  <c:v>1479791</c:v>
                </c:pt>
                <c:pt idx="4">
                  <c:v>1554236</c:v>
                </c:pt>
                <c:pt idx="5">
                  <c:v>1628471</c:v>
                </c:pt>
                <c:pt idx="6">
                  <c:v>1696848</c:v>
                </c:pt>
                <c:pt idx="7">
                  <c:v>1756141.1939999999</c:v>
                </c:pt>
                <c:pt idx="8">
                  <c:v>1825611.348</c:v>
                </c:pt>
                <c:pt idx="9">
                  <c:v>1892477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93-46B2-BDCE-51A897CD8B82}"/>
            </c:ext>
          </c:extLst>
        </c:ser>
        <c:ser>
          <c:idx val="1"/>
          <c:order val="1"/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Sheet1!$D$3:$M$3</c:f>
              <c:numCache>
                <c:formatCode>General</c:formatCode>
                <c:ptCount val="10"/>
                <c:pt idx="0">
                  <c:v>69806</c:v>
                </c:pt>
                <c:pt idx="1">
                  <c:v>75201</c:v>
                </c:pt>
                <c:pt idx="2">
                  <c:v>81749</c:v>
                </c:pt>
                <c:pt idx="3">
                  <c:v>81759</c:v>
                </c:pt>
                <c:pt idx="4">
                  <c:v>85553</c:v>
                </c:pt>
                <c:pt idx="5">
                  <c:v>88765</c:v>
                </c:pt>
                <c:pt idx="6">
                  <c:v>92100</c:v>
                </c:pt>
                <c:pt idx="7">
                  <c:v>96632</c:v>
                </c:pt>
                <c:pt idx="8">
                  <c:v>100769</c:v>
                </c:pt>
                <c:pt idx="9">
                  <c:v>182528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93-46B2-BDCE-51A897CD8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1420152"/>
        <c:axId val="591420480"/>
      </c:barChart>
      <c:catAx>
        <c:axId val="5914201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1420480"/>
        <c:crosses val="autoZero"/>
        <c:auto val="1"/>
        <c:lblAlgn val="ctr"/>
        <c:lblOffset val="100"/>
        <c:noMultiLvlLbl val="0"/>
      </c:catAx>
      <c:valAx>
        <c:axId val="59142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1420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股权比例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1E-4670-B707-2BFE151076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1E-4670-B707-2BFE151076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F1E-4670-B707-2BFE151076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D2-4EA3-ACB0-D87B6AA7DBA0}"/>
              </c:ext>
            </c:extLst>
          </c:dPt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D2-4EA3-ACB0-D87B6AA7DB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资方占股</c:v>
                </c:pt>
                <c:pt idx="1">
                  <c:v>教师占股</c:v>
                </c:pt>
                <c:pt idx="2">
                  <c:v>学生团队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56</c:v>
                </c:pt>
                <c:pt idx="2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2-4EA3-ACB0-D87B6AA7DBA0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gapWidth val="100"/>
        <c:splitType val="pos"/>
        <c:splitPos val="2"/>
        <c:secondPieSize val="12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331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61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73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87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4F74C-E9DB-4564-9B9D-DAC26B3E8A4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04.xml"/><Relationship Id="rId4" Type="http://schemas.openxmlformats.org/officeDocument/2006/relationships/tags" Target="../tags/tag10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4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6.xml"/><Relationship Id="rId4" Type="http://schemas.openxmlformats.org/officeDocument/2006/relationships/tags" Target="../tags/tag14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55.xml"/><Relationship Id="rId4" Type="http://schemas.openxmlformats.org/officeDocument/2006/relationships/tags" Target="../tags/tag15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44000">
              <a:srgbClr val="A7CAD8"/>
            </a:gs>
            <a:gs pos="0">
              <a:srgbClr val="C4DCE5"/>
            </a:gs>
            <a:gs pos="100000">
              <a:srgbClr val="89B8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29870" y="144145"/>
            <a:ext cx="2967990" cy="628015"/>
          </a:xfr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72720" y="143510"/>
            <a:ext cx="11430" cy="60071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2020/8/16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8531225" y="1269365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28" name="内容占位符 27"/>
          <p:cNvSpPr>
            <a:spLocks noGrp="1"/>
          </p:cNvSpPr>
          <p:nvPr>
            <p:ph sz="half" idx="15" hasCustomPrompt="1"/>
            <p:custDataLst>
              <p:tags r:id="rId2"/>
            </p:custDataLst>
          </p:nvPr>
        </p:nvSpPr>
        <p:spPr>
          <a:xfrm>
            <a:off x="748665" y="3148330"/>
            <a:ext cx="3027045" cy="110363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29" name="内容占位符 28"/>
          <p:cNvSpPr>
            <a:spLocks noGrp="1"/>
          </p:cNvSpPr>
          <p:nvPr>
            <p:ph sz="half" idx="16" hasCustomPrompt="1"/>
            <p:custDataLst>
              <p:tags r:id="rId3"/>
            </p:custDataLst>
          </p:nvPr>
        </p:nvSpPr>
        <p:spPr>
          <a:xfrm>
            <a:off x="699135" y="4419600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0" name="内容占位符 29"/>
          <p:cNvSpPr>
            <a:spLocks noGrp="1"/>
          </p:cNvSpPr>
          <p:nvPr>
            <p:ph sz="half" idx="17" hasCustomPrompt="1"/>
            <p:custDataLst>
              <p:tags r:id="rId4"/>
            </p:custDataLst>
          </p:nvPr>
        </p:nvSpPr>
        <p:spPr>
          <a:xfrm>
            <a:off x="748665" y="1269365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1" name="内容占位符 30"/>
          <p:cNvSpPr>
            <a:spLocks noGrp="1"/>
          </p:cNvSpPr>
          <p:nvPr>
            <p:ph sz="half" idx="18" hasCustomPrompt="1"/>
            <p:custDataLst>
              <p:tags r:id="rId5"/>
            </p:custDataLst>
          </p:nvPr>
        </p:nvSpPr>
        <p:spPr>
          <a:xfrm>
            <a:off x="4639945" y="3148330"/>
            <a:ext cx="3027045" cy="110363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2" name="内容占位符 31"/>
          <p:cNvSpPr>
            <a:spLocks noGrp="1"/>
          </p:cNvSpPr>
          <p:nvPr>
            <p:ph sz="half" idx="19" hasCustomPrompt="1"/>
            <p:custDataLst>
              <p:tags r:id="rId6"/>
            </p:custDataLst>
          </p:nvPr>
        </p:nvSpPr>
        <p:spPr>
          <a:xfrm>
            <a:off x="4590415" y="4419600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3" name="内容占位符 32"/>
          <p:cNvSpPr>
            <a:spLocks noGrp="1"/>
          </p:cNvSpPr>
          <p:nvPr>
            <p:ph sz="half" idx="20" hasCustomPrompt="1"/>
            <p:custDataLst>
              <p:tags r:id="rId7"/>
            </p:custDataLst>
          </p:nvPr>
        </p:nvSpPr>
        <p:spPr>
          <a:xfrm>
            <a:off x="4639945" y="1269365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4" name="内容占位符 33"/>
          <p:cNvSpPr>
            <a:spLocks noGrp="1"/>
          </p:cNvSpPr>
          <p:nvPr>
            <p:ph sz="half" idx="21" hasCustomPrompt="1"/>
            <p:custDataLst>
              <p:tags r:id="rId8"/>
            </p:custDataLst>
          </p:nvPr>
        </p:nvSpPr>
        <p:spPr>
          <a:xfrm>
            <a:off x="8531225" y="3148330"/>
            <a:ext cx="3027045" cy="110363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35" name="内容占位符 34"/>
          <p:cNvSpPr>
            <a:spLocks noGrp="1"/>
          </p:cNvSpPr>
          <p:nvPr>
            <p:ph sz="half" idx="22" hasCustomPrompt="1"/>
            <p:custDataLst>
              <p:tags r:id="rId9"/>
            </p:custDataLst>
          </p:nvPr>
        </p:nvSpPr>
        <p:spPr>
          <a:xfrm>
            <a:off x="8481695" y="4419600"/>
            <a:ext cx="3027045" cy="176911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18440" y="144145"/>
            <a:ext cx="2967990" cy="628015"/>
          </a:xfr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72720" y="143510"/>
            <a:ext cx="11430" cy="60071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gradFill>
          <a:gsLst>
            <a:gs pos="44000">
              <a:srgbClr val="A7CAD8"/>
            </a:gs>
            <a:gs pos="0">
              <a:srgbClr val="C4DCE5"/>
            </a:gs>
            <a:gs pos="100000">
              <a:srgbClr val="89B8C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1" name="标题 20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29870" y="144145"/>
            <a:ext cx="2967990" cy="628015"/>
          </a:xfr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72720" y="143510"/>
            <a:ext cx="11430" cy="60071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2020/8/16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49860" y="144145"/>
            <a:ext cx="2967990" cy="628015"/>
          </a:xfr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tags" Target="../tags/tag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tags" Target="../tags/tag31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ags" Target="../tags/tag30.xml"/><Relationship Id="rId2" Type="http://schemas.openxmlformats.org/officeDocument/2006/relationships/slideLayout" Target="../slideLayouts/slideLayout9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ags" Target="../tags/tag28.xml"/><Relationship Id="rId10" Type="http://schemas.openxmlformats.org/officeDocument/2006/relationships/slideLayout" Target="../slideLayouts/slideLayout17.xml"/><Relationship Id="rId19" Type="http://schemas.openxmlformats.org/officeDocument/2006/relationships/tags" Target="../tags/tag3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8" Type="http://schemas.openxmlformats.org/officeDocument/2006/relationships/tags" Target="../tags/tag9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tags" Target="../tags/tag97.xml"/><Relationship Id="rId2" Type="http://schemas.openxmlformats.org/officeDocument/2006/relationships/slideLayout" Target="../slideLayouts/slideLayout22.xml"/><Relationship Id="rId16" Type="http://schemas.openxmlformats.org/officeDocument/2006/relationships/tags" Target="../tags/tag9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ags" Target="../tags/tag95.xml"/><Relationship Id="rId10" Type="http://schemas.openxmlformats.org/officeDocument/2006/relationships/slideLayout" Target="../slideLayouts/slideLayout30.xml"/><Relationship Id="rId19" Type="http://schemas.openxmlformats.org/officeDocument/2006/relationships/tags" Target="../tags/tag9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ags" Target="../tags/tag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9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80" b="9880"/>
          <a:stretch/>
        </p:blipFill>
        <p:spPr>
          <a:xfrm>
            <a:off x="0" y="-42973"/>
            <a:ext cx="12192000" cy="690097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3000" y="-42973"/>
            <a:ext cx="12192000" cy="6900973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1.xml"/><Relationship Id="rId5" Type="http://schemas.openxmlformats.org/officeDocument/2006/relationships/image" Target="../media/image2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204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6.xml"/><Relationship Id="rId4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7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8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9.xml"/><Relationship Id="rId6" Type="http://schemas.openxmlformats.org/officeDocument/2006/relationships/image" Target="../media/image44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p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g"/><Relationship Id="rId4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65.png"/><Relationship Id="rId3" Type="http://schemas.openxmlformats.org/officeDocument/2006/relationships/tags" Target="../tags/tag212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64.png"/><Relationship Id="rId17" Type="http://schemas.openxmlformats.org/officeDocument/2006/relationships/image" Target="../media/image69.jpeg"/><Relationship Id="rId2" Type="http://schemas.openxmlformats.org/officeDocument/2006/relationships/tags" Target="../tags/tag211.xml"/><Relationship Id="rId16" Type="http://schemas.openxmlformats.org/officeDocument/2006/relationships/image" Target="../media/image68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image" Target="../media/image63.png"/><Relationship Id="rId5" Type="http://schemas.openxmlformats.org/officeDocument/2006/relationships/tags" Target="../tags/tag214.xml"/><Relationship Id="rId15" Type="http://schemas.openxmlformats.org/officeDocument/2006/relationships/image" Target="../media/image67.jpeg"/><Relationship Id="rId10" Type="http://schemas.openxmlformats.org/officeDocument/2006/relationships/image" Target="../media/image62.png"/><Relationship Id="rId4" Type="http://schemas.openxmlformats.org/officeDocument/2006/relationships/tags" Target="../tags/tag213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26" Type="http://schemas.openxmlformats.org/officeDocument/2006/relationships/tags" Target="../tags/tag185.xml"/><Relationship Id="rId39" Type="http://schemas.openxmlformats.org/officeDocument/2006/relationships/image" Target="../media/image12.jpeg"/><Relationship Id="rId3" Type="http://schemas.openxmlformats.org/officeDocument/2006/relationships/tags" Target="../tags/tag162.xml"/><Relationship Id="rId21" Type="http://schemas.openxmlformats.org/officeDocument/2006/relationships/tags" Target="../tags/tag180.xml"/><Relationship Id="rId34" Type="http://schemas.openxmlformats.org/officeDocument/2006/relationships/slideLayout" Target="../slideLayouts/slideLayout19.xml"/><Relationship Id="rId42" Type="http://schemas.openxmlformats.org/officeDocument/2006/relationships/image" Target="../media/image15.png"/><Relationship Id="rId47" Type="http://schemas.openxmlformats.org/officeDocument/2006/relationships/image" Target="../media/image20.png"/><Relationship Id="rId50" Type="http://schemas.openxmlformats.org/officeDocument/2006/relationships/image" Target="../media/image23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tags" Target="../tags/tag184.xml"/><Relationship Id="rId33" Type="http://schemas.openxmlformats.org/officeDocument/2006/relationships/tags" Target="../tags/tag192.xml"/><Relationship Id="rId38" Type="http://schemas.openxmlformats.org/officeDocument/2006/relationships/image" Target="../media/image11.jpeg"/><Relationship Id="rId46" Type="http://schemas.openxmlformats.org/officeDocument/2006/relationships/image" Target="../media/image19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tags" Target="../tags/tag179.xml"/><Relationship Id="rId29" Type="http://schemas.openxmlformats.org/officeDocument/2006/relationships/tags" Target="../tags/tag188.xml"/><Relationship Id="rId41" Type="http://schemas.openxmlformats.org/officeDocument/2006/relationships/image" Target="../media/image14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tags" Target="../tags/tag183.xml"/><Relationship Id="rId32" Type="http://schemas.openxmlformats.org/officeDocument/2006/relationships/tags" Target="../tags/tag191.xml"/><Relationship Id="rId37" Type="http://schemas.openxmlformats.org/officeDocument/2006/relationships/image" Target="../media/image10.jpeg"/><Relationship Id="rId40" Type="http://schemas.openxmlformats.org/officeDocument/2006/relationships/image" Target="../media/image13.png"/><Relationship Id="rId45" Type="http://schemas.openxmlformats.org/officeDocument/2006/relationships/image" Target="../media/image18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tags" Target="../tags/tag182.xml"/><Relationship Id="rId28" Type="http://schemas.openxmlformats.org/officeDocument/2006/relationships/tags" Target="../tags/tag187.xml"/><Relationship Id="rId36" Type="http://schemas.openxmlformats.org/officeDocument/2006/relationships/image" Target="../media/image2.png"/><Relationship Id="rId49" Type="http://schemas.openxmlformats.org/officeDocument/2006/relationships/image" Target="../media/image22.png"/><Relationship Id="rId10" Type="http://schemas.openxmlformats.org/officeDocument/2006/relationships/tags" Target="../tags/tag169.xml"/><Relationship Id="rId19" Type="http://schemas.openxmlformats.org/officeDocument/2006/relationships/tags" Target="../tags/tag178.xml"/><Relationship Id="rId31" Type="http://schemas.openxmlformats.org/officeDocument/2006/relationships/tags" Target="../tags/tag190.xml"/><Relationship Id="rId44" Type="http://schemas.openxmlformats.org/officeDocument/2006/relationships/image" Target="../media/image17.png"/><Relationship Id="rId52" Type="http://schemas.openxmlformats.org/officeDocument/2006/relationships/image" Target="../media/image25.jpe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tags" Target="../tags/tag181.xml"/><Relationship Id="rId27" Type="http://schemas.openxmlformats.org/officeDocument/2006/relationships/tags" Target="../tags/tag186.xml"/><Relationship Id="rId30" Type="http://schemas.openxmlformats.org/officeDocument/2006/relationships/tags" Target="../tags/tag189.xml"/><Relationship Id="rId35" Type="http://schemas.openxmlformats.org/officeDocument/2006/relationships/notesSlide" Target="../notesSlides/notesSlide4.xml"/><Relationship Id="rId43" Type="http://schemas.openxmlformats.org/officeDocument/2006/relationships/image" Target="../media/image16.png"/><Relationship Id="rId48" Type="http://schemas.openxmlformats.org/officeDocument/2006/relationships/image" Target="../media/image21.png"/><Relationship Id="rId8" Type="http://schemas.openxmlformats.org/officeDocument/2006/relationships/tags" Target="../tags/tag167.xml"/><Relationship Id="rId5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195.xml"/><Relationship Id="rId21" Type="http://schemas.openxmlformats.org/officeDocument/2006/relationships/image" Target="../media/image27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tags" Target="../tags/tag194.xml"/><Relationship Id="rId16" Type="http://schemas.openxmlformats.org/officeDocument/2006/relationships/image" Target="../media/image21.png"/><Relationship Id="rId20" Type="http://schemas.openxmlformats.org/officeDocument/2006/relationships/image" Target="../media/image26.jpeg"/><Relationship Id="rId1" Type="http://schemas.openxmlformats.org/officeDocument/2006/relationships/tags" Target="../tags/tag193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con"/>
          <p:cNvPicPr>
            <a:picLocks noChangeAspect="1"/>
          </p:cNvPicPr>
          <p:nvPr/>
        </p:nvPicPr>
        <p:blipFill>
          <a:blip r:embed="rId5">
            <a:lum bright="6000" contrast="24000"/>
          </a:blip>
          <a:srcRect l="120" t="29810" r="-120" b="27636"/>
          <a:stretch>
            <a:fillRect/>
          </a:stretch>
        </p:blipFill>
        <p:spPr>
          <a:xfrm>
            <a:off x="15240" y="0"/>
            <a:ext cx="12207240" cy="3242945"/>
          </a:xfrm>
          <a:prstGeom prst="rect">
            <a:avLst/>
          </a:prstGeom>
          <a:ln>
            <a:noFill/>
          </a:ln>
        </p:spPr>
      </p:pic>
      <p:pic>
        <p:nvPicPr>
          <p:cNvPr id="7" name="图片 6" descr="764_092718_1"/>
          <p:cNvPicPr>
            <a:picLocks noChangeAspect="1"/>
          </p:cNvPicPr>
          <p:nvPr/>
        </p:nvPicPr>
        <p:blipFill>
          <a:blip r:embed="rId6"/>
          <a:srcRect l="6783" t="11898" r="12692" b="12708"/>
          <a:stretch>
            <a:fillRect/>
          </a:stretch>
        </p:blipFill>
        <p:spPr>
          <a:xfrm>
            <a:off x="5472514" y="2657475"/>
            <a:ext cx="1200150" cy="1187450"/>
          </a:xfrm>
          <a:prstGeom prst="ellipse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69377" y="3999230"/>
            <a:ext cx="381649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200" b="1" spc="150" dirty="0">
                <a:solidFill>
                  <a:schemeClr val="bg1"/>
                </a:solidFill>
                <a:uFillTx/>
                <a:cs typeface="+mn-ea"/>
                <a:sym typeface="+mn-lt"/>
              </a:rPr>
              <a:t>塔 线 巡 警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4294967295"/>
            <p:custDataLst>
              <p:tags r:id="rId2"/>
            </p:custDataLst>
          </p:nvPr>
        </p:nvSpPr>
        <p:spPr>
          <a:xfrm flipH="1">
            <a:off x="2074545" y="5234305"/>
            <a:ext cx="7771765" cy="41973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200" spc="100" dirty="0">
                <a:solidFill>
                  <a:schemeClr val="bg1"/>
                </a:solidFill>
                <a:uFillTx/>
                <a:latin typeface="+mn-lt"/>
                <a:ea typeface="+mn-ea"/>
                <a:cs typeface="+mn-ea"/>
                <a:sym typeface="+mn-lt"/>
              </a:rPr>
              <a:t>特高压输电线路人工智能巡检方案提供商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61865" y="5997575"/>
            <a:ext cx="213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华北电力大学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保定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)</a:t>
            </a:r>
          </a:p>
          <a:p>
            <a:pPr algn="ctr"/>
            <a:endParaRPr lang="en-US" altLang="zh-CN" sz="16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师生共创组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403659" y="4445000"/>
            <a:ext cx="8737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37593" y="4456223"/>
            <a:ext cx="8737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221605" y="3427095"/>
            <a:ext cx="1889760" cy="69088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3370" y="3519805"/>
            <a:ext cx="16452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cs typeface="+mn-ea"/>
                <a:sym typeface="+mn-lt"/>
              </a:rPr>
              <a:t>塔线巡警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58190" y="2062480"/>
            <a:ext cx="2451735" cy="487680"/>
            <a:chOff x="3858" y="2984"/>
            <a:chExt cx="3135" cy="768"/>
          </a:xfrm>
        </p:grpSpPr>
        <p:sp>
          <p:nvSpPr>
            <p:cNvPr id="5" name="文本框 4"/>
            <p:cNvSpPr txBox="1"/>
            <p:nvPr/>
          </p:nvSpPr>
          <p:spPr>
            <a:xfrm>
              <a:off x="3858" y="3029"/>
              <a:ext cx="3135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无人机提供商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858" y="2984"/>
              <a:ext cx="2528" cy="768"/>
            </a:xfrm>
            <a:prstGeom prst="round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92845" y="3535045"/>
            <a:ext cx="1984375" cy="502920"/>
            <a:chOff x="13671" y="4916"/>
            <a:chExt cx="3125" cy="792"/>
          </a:xfrm>
        </p:grpSpPr>
        <p:sp>
          <p:nvSpPr>
            <p:cNvPr id="7" name="文本框 6"/>
            <p:cNvSpPr txBox="1"/>
            <p:nvPr/>
          </p:nvSpPr>
          <p:spPr>
            <a:xfrm>
              <a:off x="13887" y="5031"/>
              <a:ext cx="2909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电网公司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3671" y="4916"/>
              <a:ext cx="2528" cy="768"/>
            </a:xfrm>
            <a:prstGeom prst="round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8970" y="4591050"/>
            <a:ext cx="2639695" cy="539750"/>
            <a:chOff x="1531" y="6437"/>
            <a:chExt cx="3106" cy="768"/>
          </a:xfrm>
        </p:grpSpPr>
        <p:sp>
          <p:nvSpPr>
            <p:cNvPr id="6" name="文本框 5"/>
            <p:cNvSpPr txBox="1"/>
            <p:nvPr/>
          </p:nvSpPr>
          <p:spPr>
            <a:xfrm>
              <a:off x="1531" y="6515"/>
              <a:ext cx="3106" cy="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外包机械加工商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599" y="6437"/>
              <a:ext cx="2528" cy="768"/>
            </a:xfrm>
            <a:prstGeom prst="round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14" name="直接箭头连接符 13"/>
          <p:cNvCxnSpPr/>
          <p:nvPr/>
        </p:nvCxnSpPr>
        <p:spPr>
          <a:xfrm>
            <a:off x="2868295" y="2314575"/>
            <a:ext cx="2316480" cy="1168400"/>
          </a:xfrm>
          <a:prstGeom prst="straightConnector1">
            <a:avLst/>
          </a:prstGeom>
          <a:ln w="381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844800" y="3722370"/>
            <a:ext cx="2397125" cy="50165"/>
          </a:xfrm>
          <a:prstGeom prst="straightConnector1">
            <a:avLst/>
          </a:prstGeom>
          <a:ln w="381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972175" y="2502535"/>
            <a:ext cx="5080" cy="888365"/>
          </a:xfrm>
          <a:prstGeom prst="straightConnector1">
            <a:avLst/>
          </a:prstGeom>
          <a:ln w="381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131685" y="3650615"/>
            <a:ext cx="1639570" cy="5080"/>
          </a:xfrm>
          <a:prstGeom prst="straightConnector1">
            <a:avLst/>
          </a:prstGeom>
          <a:ln w="381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915285" y="4062095"/>
            <a:ext cx="2259330" cy="712470"/>
          </a:xfrm>
          <a:prstGeom prst="straightConnector1">
            <a:avLst/>
          </a:prstGeom>
          <a:ln w="381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706755" y="3478530"/>
            <a:ext cx="2021205" cy="487680"/>
            <a:chOff x="1743" y="6725"/>
            <a:chExt cx="2672" cy="768"/>
          </a:xfrm>
        </p:grpSpPr>
        <p:sp>
          <p:nvSpPr>
            <p:cNvPr id="20" name="文本框 19"/>
            <p:cNvSpPr txBox="1"/>
            <p:nvPr/>
          </p:nvSpPr>
          <p:spPr>
            <a:xfrm>
              <a:off x="1775" y="6771"/>
              <a:ext cx="264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传感器提供商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43" y="6725"/>
              <a:ext cx="2528" cy="768"/>
            </a:xfrm>
            <a:prstGeom prst="round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138420" y="1549400"/>
            <a:ext cx="2117725" cy="853440"/>
            <a:chOff x="1775" y="6469"/>
            <a:chExt cx="2722" cy="768"/>
          </a:xfrm>
        </p:grpSpPr>
        <p:sp>
          <p:nvSpPr>
            <p:cNvPr id="23" name="文本框 22"/>
            <p:cNvSpPr txBox="1"/>
            <p:nvPr/>
          </p:nvSpPr>
          <p:spPr>
            <a:xfrm>
              <a:off x="1857" y="6541"/>
              <a:ext cx="2640" cy="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自主设计方案</a:t>
              </a:r>
            </a:p>
            <a:p>
              <a:r>
                <a:rPr lang="zh-CN" altLang="en-US" sz="2200" dirty="0" smtClean="0">
                  <a:solidFill>
                    <a:schemeClr val="bg1"/>
                  </a:solidFill>
                  <a:cs typeface="+mn-ea"/>
                  <a:sym typeface="+mn-lt"/>
                </a:rPr>
                <a:t>    定制</a:t>
              </a:r>
              <a:r>
                <a:rPr lang="zh-CN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软件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775" y="6469"/>
              <a:ext cx="2528" cy="768"/>
            </a:xfrm>
            <a:prstGeom prst="round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5" name="直接箭头连接符 24"/>
          <p:cNvCxnSpPr>
            <a:stCxn id="9" idx="1"/>
            <a:endCxn id="4" idx="3"/>
          </p:cNvCxnSpPr>
          <p:nvPr/>
        </p:nvCxnSpPr>
        <p:spPr>
          <a:xfrm flipH="1" flipV="1">
            <a:off x="7111365" y="3772535"/>
            <a:ext cx="1681480" cy="635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2929255" y="4255135"/>
            <a:ext cx="2113280" cy="65024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2868295" y="3838575"/>
            <a:ext cx="2143760" cy="2032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2807335" y="2446655"/>
            <a:ext cx="2225040" cy="112776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6190615" y="2446655"/>
            <a:ext cx="5080" cy="92456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9888855" y="1369695"/>
            <a:ext cx="508000" cy="1016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9888855" y="1751965"/>
            <a:ext cx="508000" cy="1016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0398125" y="1190625"/>
            <a:ext cx="883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资金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398125" y="1572895"/>
            <a:ext cx="883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产品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5221605" y="5145405"/>
            <a:ext cx="2326640" cy="487680"/>
            <a:chOff x="13671" y="4916"/>
            <a:chExt cx="2958" cy="768"/>
          </a:xfrm>
        </p:grpSpPr>
        <p:sp>
          <p:nvSpPr>
            <p:cNvPr id="39" name="文本框 38"/>
            <p:cNvSpPr txBox="1"/>
            <p:nvPr/>
          </p:nvSpPr>
          <p:spPr>
            <a:xfrm>
              <a:off x="13720" y="5007"/>
              <a:ext cx="2909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巡检领域友商</a:t>
              </a: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3671" y="4916"/>
              <a:ext cx="2528" cy="768"/>
            </a:xfrm>
            <a:prstGeom prst="round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41" name="直接箭头连接符 40"/>
          <p:cNvCxnSpPr/>
          <p:nvPr/>
        </p:nvCxnSpPr>
        <p:spPr>
          <a:xfrm>
            <a:off x="5950585" y="4222750"/>
            <a:ext cx="5080" cy="888365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6169025" y="4166870"/>
            <a:ext cx="5080" cy="92456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0335260" y="2715605"/>
            <a:ext cx="883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赢利点</a:t>
            </a:r>
          </a:p>
        </p:txBody>
      </p:sp>
      <p:pic>
        <p:nvPicPr>
          <p:cNvPr id="31" name="图片 30" descr="已巡检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886950" y="2664805"/>
            <a:ext cx="386080" cy="386080"/>
          </a:xfrm>
          <a:prstGeom prst="rect">
            <a:avLst/>
          </a:prstGeom>
        </p:spPr>
      </p:pic>
      <p:pic>
        <p:nvPicPr>
          <p:cNvPr id="35" name="图片 34" descr="已巡检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21816" y="4438650"/>
            <a:ext cx="386080" cy="386080"/>
          </a:xfrm>
          <a:prstGeom prst="rect">
            <a:avLst/>
          </a:prstGeom>
        </p:spPr>
      </p:pic>
      <p:sp>
        <p:nvSpPr>
          <p:cNvPr id="48" name="标题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商业模式</a:t>
            </a: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9888855" y="2119331"/>
            <a:ext cx="508000" cy="1016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0398124" y="1941195"/>
            <a:ext cx="126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巡检服务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9890643" y="2486891"/>
            <a:ext cx="508000" cy="1016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0399912" y="2308755"/>
            <a:ext cx="126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接口服务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7137400" y="3893185"/>
            <a:ext cx="1655445" cy="508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已巡检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58430" y="3632200"/>
            <a:ext cx="386080" cy="386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13865" y="5467514"/>
            <a:ext cx="3326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+mn-ea"/>
                <a:sym typeface="+mn-lt"/>
              </a:rPr>
              <a:t>河北、全国输电线路回路长度</a:t>
            </a:r>
            <a:r>
              <a:rPr lang="en-US" altLang="zh-CN" sz="1200" dirty="0">
                <a:solidFill>
                  <a:schemeClr val="bg2"/>
                </a:solidFill>
                <a:cs typeface="+mn-ea"/>
                <a:sym typeface="+mn-lt"/>
              </a:rPr>
              <a:t>*</a:t>
            </a:r>
            <a:r>
              <a:rPr lang="zh-CN" altLang="en-US" sz="1200" dirty="0">
                <a:solidFill>
                  <a:schemeClr val="bg2"/>
                </a:solidFill>
                <a:cs typeface="+mn-ea"/>
                <a:sym typeface="+mn-lt"/>
              </a:rPr>
              <a:t>（</a:t>
            </a:r>
            <a:r>
              <a:rPr lang="en-US" altLang="zh-CN" sz="1200" dirty="0">
                <a:solidFill>
                  <a:schemeClr val="bg2"/>
                </a:solidFill>
                <a:cs typeface="+mn-ea"/>
                <a:sym typeface="+mn-lt"/>
              </a:rPr>
              <a:t>2007-2018</a:t>
            </a:r>
            <a:r>
              <a:rPr lang="zh-CN" altLang="en-US" sz="1200" dirty="0">
                <a:solidFill>
                  <a:schemeClr val="bg2"/>
                </a:solidFill>
                <a:cs typeface="+mn-ea"/>
                <a:sym typeface="+mn-lt"/>
              </a:rPr>
              <a:t>）</a:t>
            </a:r>
          </a:p>
          <a:p>
            <a:pPr algn="ctr"/>
            <a:endParaRPr lang="zh-CN" altLang="en-US" sz="10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ctr"/>
            <a:endParaRPr lang="zh-CN" altLang="en-US" sz="1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66032" y="6627167"/>
            <a:ext cx="2527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/>
                </a:solidFill>
                <a:cs typeface="+mn-ea"/>
                <a:sym typeface="+mn-lt"/>
              </a:rPr>
              <a:t>*</a:t>
            </a:r>
            <a:r>
              <a:rPr lang="zh-CN" altLang="en-US" sz="1200" dirty="0">
                <a:solidFill>
                  <a:schemeClr val="bg2"/>
                </a:solidFill>
                <a:cs typeface="+mn-ea"/>
                <a:sym typeface="+mn-lt"/>
              </a:rPr>
              <a:t>数据来源：中国电力企业联合会</a:t>
            </a:r>
          </a:p>
          <a:p>
            <a:endParaRPr lang="zh-CN" altLang="en-US" sz="1200" dirty="0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68720" y="2759957"/>
            <a:ext cx="6068060" cy="2591435"/>
            <a:chOff x="5971540" y="3141345"/>
            <a:chExt cx="6068060" cy="2591435"/>
          </a:xfrm>
        </p:grpSpPr>
        <p:sp>
          <p:nvSpPr>
            <p:cNvPr id="4" name="PA-文本框 3"/>
            <p:cNvSpPr txBox="1"/>
            <p:nvPr>
              <p:custDataLst>
                <p:tags r:id="rId2"/>
              </p:custDataLst>
            </p:nvPr>
          </p:nvSpPr>
          <p:spPr>
            <a:xfrm>
              <a:off x="5971540" y="3627618"/>
              <a:ext cx="3069590" cy="1612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10000"/>
                </a:lnSpc>
              </a:pPr>
              <a:r>
                <a:rPr lang="zh-CN" altLang="en-US" sz="1900" spc="150" dirty="0">
                  <a:solidFill>
                    <a:schemeClr val="bg2"/>
                  </a:solidFill>
                  <a:cs typeface="+mn-ea"/>
                  <a:sym typeface="+mn-lt"/>
                </a:rPr>
                <a:t>河北省输电线路长度：</a:t>
              </a:r>
              <a:r>
                <a:rPr lang="zh-CN" altLang="en-US" sz="1900" spc="150" dirty="0">
                  <a:solidFill>
                    <a:schemeClr val="accent4"/>
                  </a:solidFill>
                  <a:cs typeface="+mn-ea"/>
                  <a:sym typeface="+mn-lt"/>
                </a:rPr>
                <a:t>100,769</a:t>
              </a:r>
              <a:r>
                <a:rPr lang="en-US" altLang="zh-CN" sz="1900" spc="150" dirty="0">
                  <a:solidFill>
                    <a:schemeClr val="bg2"/>
                  </a:solidFill>
                  <a:cs typeface="+mn-ea"/>
                  <a:sym typeface="+mn-lt"/>
                </a:rPr>
                <a:t>km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1900" spc="150" dirty="0">
                  <a:solidFill>
                    <a:schemeClr val="bg2"/>
                  </a:solidFill>
                  <a:cs typeface="+mn-ea"/>
                  <a:sym typeface="+mn-lt"/>
                </a:rPr>
                <a:t>若占据</a:t>
              </a:r>
              <a:r>
                <a:rPr lang="en-US" altLang="zh-CN" sz="1900" spc="150" dirty="0">
                  <a:solidFill>
                    <a:schemeClr val="bg2"/>
                  </a:solidFill>
                  <a:cs typeface="+mn-ea"/>
                  <a:sym typeface="+mn-lt"/>
                </a:rPr>
                <a:t>10%</a:t>
              </a:r>
              <a:r>
                <a:rPr lang="zh-CN" altLang="en-US" sz="1900" spc="150" dirty="0">
                  <a:solidFill>
                    <a:schemeClr val="bg2"/>
                  </a:solidFill>
                  <a:cs typeface="+mn-ea"/>
                  <a:sym typeface="+mn-lt"/>
                </a:rPr>
                <a:t>市场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1900" spc="150" dirty="0" smtClean="0">
                  <a:solidFill>
                    <a:schemeClr val="bg2"/>
                  </a:solidFill>
                  <a:cs typeface="+mn-ea"/>
                  <a:sym typeface="+mn-lt"/>
                </a:rPr>
                <a:t>每年</a:t>
              </a:r>
              <a:r>
                <a:rPr lang="zh-CN" altLang="en-US" sz="1900" spc="150" dirty="0">
                  <a:solidFill>
                    <a:schemeClr val="bg2"/>
                  </a:solidFill>
                  <a:cs typeface="+mn-ea"/>
                  <a:sym typeface="+mn-lt"/>
                </a:rPr>
                <a:t>利润</a:t>
              </a:r>
              <a:r>
                <a:rPr lang="zh-CN" altLang="en-US" sz="1900" spc="150" dirty="0">
                  <a:solidFill>
                    <a:schemeClr val="bg1"/>
                  </a:solidFill>
                  <a:cs typeface="+mn-ea"/>
                  <a:sym typeface="+mn-lt"/>
                </a:rPr>
                <a:t>共</a:t>
              </a:r>
              <a:r>
                <a:rPr lang="en-US" altLang="zh-CN" sz="1900" spc="150" dirty="0">
                  <a:solidFill>
                    <a:schemeClr val="accent4"/>
                  </a:solidFill>
                  <a:cs typeface="+mn-ea"/>
                  <a:sym typeface="+mn-lt"/>
                </a:rPr>
                <a:t>201</a:t>
              </a:r>
              <a:r>
                <a:rPr lang="zh-CN" altLang="en-US" sz="1900" spc="150" dirty="0">
                  <a:solidFill>
                    <a:schemeClr val="accent4"/>
                  </a:solidFill>
                  <a:cs typeface="+mn-ea"/>
                  <a:sym typeface="+mn-lt"/>
                </a:rPr>
                <a:t>万元</a:t>
              </a:r>
            </a:p>
          </p:txBody>
        </p:sp>
        <p:sp>
          <p:nvSpPr>
            <p:cNvPr id="9" name="PA-文本框 8"/>
            <p:cNvSpPr txBox="1"/>
            <p:nvPr>
              <p:custDataLst>
                <p:tags r:id="rId3"/>
              </p:custDataLst>
            </p:nvPr>
          </p:nvSpPr>
          <p:spPr>
            <a:xfrm>
              <a:off x="8874760" y="3627617"/>
              <a:ext cx="3164840" cy="1612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10000"/>
                </a:lnSpc>
              </a:pPr>
              <a:r>
                <a:rPr lang="zh-CN" altLang="en-US" sz="1900" spc="150" dirty="0">
                  <a:solidFill>
                    <a:schemeClr val="bg2"/>
                  </a:solidFill>
                  <a:cs typeface="+mn-ea"/>
                  <a:sym typeface="+mn-lt"/>
                </a:rPr>
                <a:t>全国线路长度：</a:t>
              </a:r>
              <a:r>
                <a:rPr lang="zh-CN" altLang="en-US" sz="1900" spc="150" dirty="0">
                  <a:solidFill>
                    <a:schemeClr val="accent4"/>
                  </a:solidFill>
                  <a:cs typeface="+mn-ea"/>
                  <a:sym typeface="+mn-lt"/>
                </a:rPr>
                <a:t>1,892,477</a:t>
              </a:r>
              <a:r>
                <a:rPr lang="zh-CN" altLang="en-US" sz="1900" spc="150" dirty="0">
                  <a:solidFill>
                    <a:schemeClr val="bg2"/>
                  </a:solidFill>
                  <a:cs typeface="+mn-ea"/>
                  <a:sym typeface="+mn-lt"/>
                </a:rPr>
                <a:t>千米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1900" spc="150" dirty="0">
                  <a:solidFill>
                    <a:schemeClr val="bg2"/>
                  </a:solidFill>
                  <a:cs typeface="+mn-ea"/>
                  <a:sym typeface="+mn-lt"/>
                </a:rPr>
                <a:t>每</a:t>
              </a:r>
              <a:r>
                <a:rPr lang="zh-CN" altLang="en-US" sz="1900" spc="150" dirty="0" smtClean="0">
                  <a:solidFill>
                    <a:schemeClr val="bg2"/>
                  </a:solidFill>
                  <a:cs typeface="+mn-ea"/>
                  <a:sym typeface="+mn-lt"/>
                </a:rPr>
                <a:t>占领</a:t>
              </a:r>
              <a:r>
                <a:rPr lang="en-US" altLang="zh-CN" sz="1900" spc="150" dirty="0" smtClean="0">
                  <a:solidFill>
                    <a:schemeClr val="bg2"/>
                  </a:solidFill>
                  <a:cs typeface="+mn-ea"/>
                  <a:sym typeface="+mn-lt"/>
                </a:rPr>
                <a:t>5%</a:t>
              </a:r>
              <a:r>
                <a:rPr lang="zh-CN" altLang="en-US" sz="1900" spc="150" dirty="0">
                  <a:solidFill>
                    <a:schemeClr val="bg2"/>
                  </a:solidFill>
                  <a:cs typeface="+mn-ea"/>
                  <a:sym typeface="+mn-lt"/>
                </a:rPr>
                <a:t>市场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1900" spc="150" dirty="0" smtClean="0">
                  <a:solidFill>
                    <a:schemeClr val="bg2"/>
                  </a:solidFill>
                  <a:cs typeface="+mn-ea"/>
                  <a:sym typeface="+mn-lt"/>
                </a:rPr>
                <a:t>每年利润增加</a:t>
              </a:r>
              <a:r>
                <a:rPr lang="zh-CN" altLang="en-US" sz="1900" spc="150" dirty="0" smtClean="0">
                  <a:solidFill>
                    <a:schemeClr val="bg1"/>
                  </a:solidFill>
                  <a:cs typeface="+mn-ea"/>
                  <a:sym typeface="+mn-lt"/>
                </a:rPr>
                <a:t>共</a:t>
              </a:r>
              <a:r>
                <a:rPr lang="en-US" altLang="zh-CN" sz="1900" spc="150" dirty="0" smtClean="0">
                  <a:solidFill>
                    <a:schemeClr val="accent4"/>
                  </a:solidFill>
                  <a:cs typeface="+mn-ea"/>
                  <a:sym typeface="+mn-lt"/>
                </a:rPr>
                <a:t>3</a:t>
              </a:r>
              <a:r>
                <a:rPr lang="zh-CN" altLang="en-US" sz="1900" spc="150" dirty="0" smtClean="0">
                  <a:solidFill>
                    <a:schemeClr val="accent4"/>
                  </a:solidFill>
                  <a:cs typeface="+mn-ea"/>
                  <a:sym typeface="+mn-lt"/>
                </a:rPr>
                <a:t>亿</a:t>
              </a:r>
              <a:r>
                <a:rPr lang="zh-CN" altLang="en-US" sz="1900" spc="150" dirty="0">
                  <a:solidFill>
                    <a:schemeClr val="accent4"/>
                  </a:solidFill>
                  <a:cs typeface="+mn-ea"/>
                  <a:sym typeface="+mn-lt"/>
                </a:rPr>
                <a:t>元</a:t>
              </a:r>
              <a:endParaRPr lang="zh-CN" altLang="en-US" sz="1900" spc="15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19" name="PA-矩形 18"/>
            <p:cNvSpPr/>
            <p:nvPr>
              <p:custDataLst>
                <p:tags r:id="rId4"/>
              </p:custDataLst>
            </p:nvPr>
          </p:nvSpPr>
          <p:spPr>
            <a:xfrm>
              <a:off x="5971540" y="3141345"/>
              <a:ext cx="5806440" cy="2591435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0" name="PA-直接连接符 19"/>
            <p:cNvCxnSpPr/>
            <p:nvPr>
              <p:custDataLst>
                <p:tags r:id="rId5"/>
              </p:custDataLst>
            </p:nvPr>
          </p:nvCxnSpPr>
          <p:spPr>
            <a:xfrm>
              <a:off x="8829040" y="3141345"/>
              <a:ext cx="0" cy="2591435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市场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预估</a:t>
            </a:r>
          </a:p>
        </p:txBody>
      </p:sp>
      <p:graphicFrame>
        <p:nvGraphicFramePr>
          <p:cNvPr id="18" name="图表 17"/>
          <p:cNvGraphicFramePr>
            <a:graphicFrameLocks/>
          </p:cNvGraphicFramePr>
          <p:nvPr>
            <p:extLst/>
          </p:nvPr>
        </p:nvGraphicFramePr>
        <p:xfrm>
          <a:off x="44785" y="2657139"/>
          <a:ext cx="6011846" cy="2915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947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" t="5417" r="44152" b="2118"/>
          <a:stretch/>
        </p:blipFill>
        <p:spPr>
          <a:xfrm>
            <a:off x="6800428" y="2505710"/>
            <a:ext cx="3443790" cy="31206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154778"/>
            <a:ext cx="2967990" cy="62801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分段市场渗透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95873" y="1934561"/>
            <a:ext cx="831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与市场上电力科技企业</a:t>
            </a:r>
            <a:r>
              <a:rPr lang="zh-CN" altLang="en-US" sz="2000" dirty="0">
                <a:solidFill>
                  <a:schemeClr val="accent4"/>
                </a:solidFill>
                <a:cs typeface="+mn-ea"/>
                <a:sym typeface="+mn-lt"/>
              </a:rPr>
              <a:t>合作开发销售</a:t>
            </a:r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产品，提高市场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影响力与市场熟悉度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28745" y="3641591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南瑞集团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68115" y="5262878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深圳康拓普</a:t>
            </a:r>
          </a:p>
        </p:txBody>
      </p:sp>
      <p:pic>
        <p:nvPicPr>
          <p:cNvPr id="12" name="图片 11" descr="nar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40" y="2505710"/>
            <a:ext cx="2453005" cy="1428750"/>
          </a:xfrm>
          <a:prstGeom prst="rect">
            <a:avLst/>
          </a:prstGeom>
        </p:spPr>
      </p:pic>
      <p:pic>
        <p:nvPicPr>
          <p:cNvPr id="13" name="图片 12" descr="康拓普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740" y="4178581"/>
            <a:ext cx="2452370" cy="14478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17850" y="6098942"/>
            <a:ext cx="5412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进度</a:t>
            </a:r>
            <a:r>
              <a:rPr lang="zh-CN" altLang="en-US" sz="2000" dirty="0" smtClean="0">
                <a:solidFill>
                  <a:schemeClr val="bg2"/>
                </a:solidFill>
                <a:cs typeface="+mn-ea"/>
                <a:sym typeface="+mn-lt"/>
              </a:rPr>
              <a:t>：已经通过部分测试，余下部分正在进行</a:t>
            </a:r>
            <a:endParaRPr lang="zh-CN" altLang="en-US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-8890" y="2705100"/>
            <a:ext cx="12183745" cy="0"/>
          </a:xfrm>
          <a:prstGeom prst="line">
            <a:avLst/>
          </a:prstGeom>
          <a:ln w="15875" cap="rnd" cmpd="dbl"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1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80" y="1452645"/>
            <a:ext cx="315570" cy="31557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75" y="1452645"/>
            <a:ext cx="315570" cy="31557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73" y="1159984"/>
            <a:ext cx="621566" cy="62156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354633" y="5287827"/>
            <a:ext cx="1475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接口运行截图</a:t>
            </a:r>
            <a:endParaRPr lang="zh-CN" altLang="en-US" sz="1600" dirty="0">
              <a:solidFill>
                <a:schemeClr val="bg2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" b="98000" l="34273" r="100000">
                        <a14:foregroundMark x1="65500" y1="7091" x2="98000" y2="94000"/>
                        <a14:foregroundMark x1="85182" y1="10667" x2="99818" y2="54424"/>
                        <a14:foregroundMark x1="97682" y1="29091" x2="91682" y2="93576"/>
                        <a14:foregroundMark x1="58818" y1="64909" x2="85500" y2="75576"/>
                        <a14:foregroundMark x1="60318" y1="77576" x2="81000" y2="91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9" y="1238956"/>
            <a:ext cx="7492059" cy="56190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1660" y="5324984"/>
            <a:ext cx="118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客户：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71660" y="2038676"/>
            <a:ext cx="848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面向地市电网公司</a:t>
            </a:r>
            <a:r>
              <a:rPr lang="zh-CN" altLang="en-US" sz="2000" dirty="0" smtClean="0">
                <a:solidFill>
                  <a:schemeClr val="bg2"/>
                </a:solidFill>
                <a:cs typeface="+mn-ea"/>
                <a:sym typeface="+mn-lt"/>
              </a:rPr>
              <a:t>，对接现有设备，</a:t>
            </a:r>
            <a:r>
              <a:rPr lang="zh-CN" altLang="en-US" sz="2000" dirty="0" smtClean="0">
                <a:solidFill>
                  <a:schemeClr val="accent4"/>
                </a:solidFill>
                <a:cs typeface="+mn-ea"/>
                <a:sym typeface="+mn-lt"/>
              </a:rPr>
              <a:t>提供巡检服务、出售智能识别设备</a:t>
            </a:r>
            <a:endParaRPr lang="zh-CN" altLang="en-US" sz="20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75479" y="5336656"/>
            <a:ext cx="2272340" cy="773857"/>
            <a:chOff x="1583690" y="5330208"/>
            <a:chExt cx="2272340" cy="773857"/>
          </a:xfrm>
        </p:grpSpPr>
        <p:sp>
          <p:nvSpPr>
            <p:cNvPr id="7" name="文本框 6"/>
            <p:cNvSpPr txBox="1"/>
            <p:nvPr/>
          </p:nvSpPr>
          <p:spPr>
            <a:xfrm>
              <a:off x="1589715" y="5735765"/>
              <a:ext cx="22663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  <a:cs typeface="+mn-ea"/>
                  <a:sym typeface="+mn-lt"/>
                </a:rPr>
                <a:t>保定供电公司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83690" y="5330208"/>
              <a:ext cx="22663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  <a:cs typeface="+mn-ea"/>
                  <a:sym typeface="+mn-lt"/>
                </a:rPr>
                <a:t>邢台供电公司</a:t>
              </a:r>
            </a:p>
          </p:txBody>
        </p:sp>
      </p:grpSp>
      <p:pic>
        <p:nvPicPr>
          <p:cNvPr id="12" name="图片 11" descr="保定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45" y="2722177"/>
            <a:ext cx="3328670" cy="1047750"/>
          </a:xfrm>
          <a:prstGeom prst="rect">
            <a:avLst/>
          </a:prstGeom>
        </p:spPr>
      </p:pic>
      <p:pic>
        <p:nvPicPr>
          <p:cNvPr id="14" name="图片 13" descr="邢台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945" y="3981828"/>
            <a:ext cx="3328670" cy="10655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02209" y="6260208"/>
            <a:ext cx="541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进度：</a:t>
            </a:r>
            <a:r>
              <a:rPr lang="zh-CN" altLang="en-US" dirty="0" smtClean="0">
                <a:solidFill>
                  <a:schemeClr val="bg2"/>
                </a:solidFill>
                <a:cs typeface="+mn-ea"/>
                <a:sym typeface="+mn-lt"/>
              </a:rPr>
              <a:t>已经开发出样机，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将分阶段进行现场实测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-8890" y="2705100"/>
            <a:ext cx="12183745" cy="0"/>
          </a:xfrm>
          <a:prstGeom prst="line">
            <a:avLst/>
          </a:prstGeom>
          <a:ln w="15875" cap="rnd" cmpd="dbl"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1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分段市场渗透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80" y="1452645"/>
            <a:ext cx="315570" cy="31557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43" y="1159984"/>
            <a:ext cx="608231" cy="608231"/>
          </a:xfrm>
          <a:prstGeom prst="rect">
            <a:avLst/>
          </a:prstGeom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33" y="1452644"/>
            <a:ext cx="328905" cy="328905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144145"/>
            <a:ext cx="2967990" cy="62801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分段市场渗透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30070" y="5360035"/>
            <a:ext cx="11861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bg2"/>
                </a:solidFill>
                <a:cs typeface="+mn-ea"/>
                <a:sym typeface="+mn-lt"/>
              </a:rPr>
              <a:t>客户：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64080" y="5755640"/>
            <a:ext cx="226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cs typeface="+mn-ea"/>
                <a:sym typeface="+mn-lt"/>
              </a:rPr>
              <a:t>河北省电力公司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18385" y="1989455"/>
            <a:ext cx="8314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cs typeface="+mn-ea"/>
                <a:sym typeface="+mn-lt"/>
              </a:rPr>
              <a:t>深入省级电网公司，洽谈</a:t>
            </a:r>
            <a:r>
              <a:rPr lang="zh-CN" altLang="en-US">
                <a:solidFill>
                  <a:schemeClr val="accent4"/>
                </a:solidFill>
                <a:cs typeface="+mn-ea"/>
                <a:sym typeface="+mn-lt"/>
              </a:rPr>
              <a:t>落地整体的解决方案</a:t>
            </a:r>
            <a:endParaRPr lang="zh-CN" altLang="en-US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9" name="图片 8" descr="河北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730" y="3209925"/>
            <a:ext cx="3447415" cy="1772285"/>
          </a:xfrm>
          <a:prstGeom prst="round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H="1">
            <a:off x="-8890" y="2705100"/>
            <a:ext cx="12183745" cy="0"/>
          </a:xfrm>
          <a:prstGeom prst="line">
            <a:avLst/>
          </a:prstGeom>
          <a:ln w="15875" cap="rnd" cmpd="dbl"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1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696720" y="5761990"/>
            <a:ext cx="2733675" cy="3556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80" y="1162897"/>
            <a:ext cx="618652" cy="618652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74" y="1465979"/>
            <a:ext cx="315570" cy="31557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33" y="1452644"/>
            <a:ext cx="328905" cy="328905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1744"/>
              </p:ext>
            </p:extLst>
          </p:nvPr>
        </p:nvGraphicFramePr>
        <p:xfrm>
          <a:off x="6306265" y="2925127"/>
          <a:ext cx="5353359" cy="25958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353359">
                  <a:extLst>
                    <a:ext uri="{9D8B030D-6E8A-4147-A177-3AD203B41FA5}">
                      <a16:colId xmlns:a16="http://schemas.microsoft.com/office/drawing/2014/main" val="410796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±800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千伏昭沂线（河北段）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1E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80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张北至雄安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千伏特高压线路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1E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00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山东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河北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千伏特高压交流环网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1E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28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锡盟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山东线路（河北段）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1E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80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蒙西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天津南交流工程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1E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7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北京西（雄安）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石家庄交流工程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1E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92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蒙西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effectLst/>
                        </a:rPr>
                        <a:t>晋中高压线路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1E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51009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944196" y="1095884"/>
            <a:ext cx="8103870" cy="2909358"/>
          </a:xfrm>
          <a:prstGeom prst="rect">
            <a:avLst/>
          </a:prstGeom>
          <a:solidFill>
            <a:srgbClr val="2C71FC">
              <a:alpha val="15000"/>
            </a:srgbClr>
          </a:solidFill>
          <a:ln>
            <a:noFill/>
          </a:ln>
          <a:effectLst>
            <a:outerShdw blurRad="50800" dist="508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6"/>
          <p:cNvSpPr/>
          <p:nvPr/>
        </p:nvSpPr>
        <p:spPr>
          <a:xfrm>
            <a:off x="229870" y="14414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团队成员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3045" y="184150"/>
            <a:ext cx="0" cy="55880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97572" y="1376536"/>
            <a:ext cx="58167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电气工程专业博士</a:t>
            </a:r>
          </a:p>
          <a:p>
            <a:r>
              <a:rPr lang="zh-CN" altLang="en-US" u="sng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华北电力大学电力工程系教师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97572" y="2239647"/>
            <a:ext cx="74573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曾获得河北省科技进步一等奖</a:t>
            </a:r>
          </a:p>
          <a:p>
            <a:pPr fontAlgn="auto">
              <a:lnSpc>
                <a:spcPct val="120000"/>
              </a:lnSpc>
            </a:pPr>
            <a:r>
              <a:rPr lang="zh-CN" altLang="en-US" sz="1700" u="sng" spc="110" dirty="0" smtClean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获得</a:t>
            </a:r>
            <a:r>
              <a:rPr lang="zh-CN" altLang="en-US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省部级以上科技竞赛奖励</a:t>
            </a:r>
            <a:r>
              <a:rPr lang="en-US" altLang="zh-CN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29</a:t>
            </a:r>
            <a:r>
              <a:rPr lang="zh-CN" altLang="en-US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项，累积申请技术成果相关专利</a:t>
            </a:r>
            <a:r>
              <a:rPr lang="en-US" altLang="zh-CN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20</a:t>
            </a:r>
            <a:r>
              <a:rPr lang="zh-CN" altLang="en-US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余项，发表学术论文</a:t>
            </a:r>
            <a:r>
              <a:rPr lang="en-US" altLang="zh-CN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14</a:t>
            </a:r>
            <a:r>
              <a:rPr lang="zh-CN" altLang="en-US" sz="1700" u="sng" spc="110" dirty="0" smtClean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篇</a:t>
            </a:r>
            <a:endParaRPr lang="en-US" altLang="zh-CN" sz="1700" u="sng" spc="110" dirty="0" smtClean="0">
              <a:solidFill>
                <a:schemeClr val="bg1"/>
              </a:solidFill>
              <a:uFillTx/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1700" u="sng" spc="110" dirty="0" smtClean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承担</a:t>
            </a:r>
            <a:r>
              <a:rPr lang="zh-CN" altLang="en-US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及参与纵向横向科研项目</a:t>
            </a:r>
            <a:r>
              <a:rPr lang="en-US" altLang="zh-CN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10</a:t>
            </a:r>
            <a:r>
              <a:rPr lang="zh-CN" altLang="en-US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余</a:t>
            </a:r>
            <a:r>
              <a:rPr lang="zh-CN" altLang="en-US" sz="1700" u="sng" spc="110" dirty="0" smtClean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项</a:t>
            </a:r>
            <a:endParaRPr lang="en-US" altLang="zh-CN" sz="1700" u="sng" spc="110" dirty="0" smtClean="0">
              <a:solidFill>
                <a:schemeClr val="bg1"/>
              </a:solidFill>
              <a:uFillTx/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1700" u="sng" spc="110" dirty="0" smtClean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个人</a:t>
            </a:r>
            <a:r>
              <a:rPr lang="zh-CN" altLang="en-US" sz="1700" u="sng" spc="110" dirty="0">
                <a:solidFill>
                  <a:schemeClr val="bg1"/>
                </a:solidFill>
                <a:uFillTx/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创办有公司一家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3" t="31028" r="13484" b="28315"/>
          <a:stretch>
            <a:fillRect/>
          </a:stretch>
        </p:blipFill>
        <p:spPr>
          <a:xfrm>
            <a:off x="1150256" y="1243188"/>
            <a:ext cx="1731791" cy="21274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44196" y="4807567"/>
            <a:ext cx="8103870" cy="1609936"/>
          </a:xfrm>
          <a:prstGeom prst="rect">
            <a:avLst/>
          </a:prstGeom>
          <a:solidFill>
            <a:srgbClr val="2C71FC">
              <a:alpha val="15000"/>
            </a:srgbClr>
          </a:solidFill>
          <a:ln>
            <a:noFill/>
          </a:ln>
          <a:effectLst>
            <a:outerShdw blurRad="50800" dist="508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87504" y="4957021"/>
            <a:ext cx="5816733" cy="1297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u="sng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华北电力大学电气工程专业学生</a:t>
            </a:r>
            <a:endParaRPr lang="en-US" altLang="zh-CN" u="sng" dirty="0" smtClean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u="sng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参与多项人工智能行业落地项目</a:t>
            </a:r>
            <a:endParaRPr lang="en-US" altLang="zh-CN" u="sng" dirty="0" smtClean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u="sng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熟悉</a:t>
            </a:r>
            <a:r>
              <a:rPr lang="en-US" altLang="zh-CN" u="sng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CV</a:t>
            </a:r>
            <a:r>
              <a:rPr lang="zh-CN" altLang="en-US" u="sng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、</a:t>
            </a:r>
            <a:r>
              <a:rPr lang="en-US" altLang="zh-CN" u="sng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AI</a:t>
            </a:r>
            <a:r>
              <a:rPr lang="zh-CN" altLang="en-US" u="sng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领域技术</a:t>
            </a:r>
            <a:endParaRPr lang="en-US" altLang="zh-CN" u="sng" dirty="0" smtClean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u="sng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产品意识与技术并重</a:t>
            </a:r>
            <a:endParaRPr lang="zh-CN" altLang="en-US" u="sng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01313" y="3429000"/>
            <a:ext cx="192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u="sng" dirty="0" smtClean="0">
                <a:solidFill>
                  <a:schemeClr val="bg1"/>
                </a:solidFill>
                <a:cs typeface="+mn-ea"/>
                <a:sym typeface="+mn-lt"/>
              </a:rPr>
              <a:t>合作教师</a:t>
            </a:r>
            <a:endParaRPr lang="en-US" altLang="zh-CN" u="sng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u="sng" dirty="0" smtClean="0">
                <a:solidFill>
                  <a:schemeClr val="bg1"/>
                </a:solidFill>
                <a:cs typeface="+mn-ea"/>
                <a:sym typeface="+mn-lt"/>
              </a:rPr>
              <a:t>裴少通</a:t>
            </a:r>
            <a:endParaRPr lang="zh-CN" altLang="en-US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37446" y="6245537"/>
            <a:ext cx="192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u="sng" dirty="0" smtClean="0">
                <a:solidFill>
                  <a:schemeClr val="bg1"/>
                </a:solidFill>
                <a:cs typeface="+mn-ea"/>
                <a:sym typeface="+mn-lt"/>
              </a:rPr>
              <a:t>项目负责人</a:t>
            </a:r>
            <a:endParaRPr lang="en-US" altLang="zh-CN" u="sng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u="sng" dirty="0" smtClean="0">
                <a:solidFill>
                  <a:schemeClr val="bg1"/>
                </a:solidFill>
                <a:cs typeface="+mn-ea"/>
                <a:sym typeface="+mn-lt"/>
              </a:rPr>
              <a:t>张行远</a:t>
            </a:r>
            <a:endParaRPr lang="zh-CN" altLang="en-US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02" y="4133693"/>
            <a:ext cx="1626027" cy="21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成员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" t="11969" r="8139"/>
          <a:stretch/>
        </p:blipFill>
        <p:spPr>
          <a:xfrm>
            <a:off x="3870124" y="3968829"/>
            <a:ext cx="1648946" cy="25173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58896" y="4037365"/>
            <a:ext cx="20444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u="sng" dirty="0" smtClean="0">
                <a:solidFill>
                  <a:schemeClr val="bg2"/>
                </a:solidFill>
              </a:rPr>
              <a:t>尹晓辉 技术副总监</a:t>
            </a:r>
            <a:endParaRPr lang="en-US" altLang="zh-CN" sz="1500" u="sng" dirty="0" smtClean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zh-CN" sz="1500" dirty="0" smtClean="0">
                <a:solidFill>
                  <a:schemeClr val="bg2"/>
                </a:solidFill>
              </a:rPr>
              <a:t>计算机</a:t>
            </a:r>
            <a:r>
              <a:rPr lang="zh-CN" altLang="en-US" sz="1500" dirty="0" smtClean="0">
                <a:solidFill>
                  <a:schemeClr val="bg2"/>
                </a:solidFill>
              </a:rPr>
              <a:t>专业优秀学生</a:t>
            </a:r>
            <a:r>
              <a:rPr lang="zh-CN" altLang="zh-CN" sz="1500" dirty="0" smtClean="0">
                <a:solidFill>
                  <a:schemeClr val="bg2"/>
                </a:solidFill>
              </a:rPr>
              <a:t>，</a:t>
            </a:r>
            <a:r>
              <a:rPr lang="zh-CN" altLang="zh-CN" sz="1500" dirty="0">
                <a:solidFill>
                  <a:schemeClr val="bg2"/>
                </a:solidFill>
              </a:rPr>
              <a:t>参与多项创新创业类大赛，社会实践丰富，成绩优异，负责自动导航巡检研究、技术。</a:t>
            </a:r>
            <a:endParaRPr lang="en-US" altLang="zh-CN" sz="1500" u="sng" dirty="0" smtClean="0">
              <a:solidFill>
                <a:schemeClr val="bg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19070" y="728199"/>
            <a:ext cx="199409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u="sng" dirty="0" smtClean="0">
                <a:solidFill>
                  <a:schemeClr val="bg2"/>
                </a:solidFill>
              </a:rPr>
              <a:t>常得旺 财务总监</a:t>
            </a:r>
            <a:endParaRPr lang="en-US" altLang="zh-CN" sz="1500" u="sng" dirty="0" smtClean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2"/>
                </a:solidFill>
              </a:rPr>
              <a:t>工商管理专业，</a:t>
            </a:r>
            <a:r>
              <a:rPr lang="zh-CN" altLang="zh-CN" sz="1500" dirty="0" smtClean="0">
                <a:solidFill>
                  <a:schemeClr val="bg2"/>
                </a:solidFill>
              </a:rPr>
              <a:t>创</a:t>
            </a:r>
            <a:r>
              <a:rPr lang="zh-CN" altLang="zh-CN" sz="1500" dirty="0">
                <a:solidFill>
                  <a:schemeClr val="bg2"/>
                </a:solidFill>
              </a:rPr>
              <a:t>行社团成员 ，参与多项创新创业类大赛，有一定社会实践经验，负责项目财务管理。</a:t>
            </a:r>
            <a:endParaRPr lang="zh-CN" altLang="en-US" sz="1500" dirty="0">
              <a:solidFill>
                <a:schemeClr val="bg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67582" y="4037365"/>
            <a:ext cx="2013655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u="sng" dirty="0" smtClean="0">
                <a:solidFill>
                  <a:schemeClr val="bg1"/>
                </a:solidFill>
              </a:rPr>
              <a:t> 郑志宇 技术副总监</a:t>
            </a:r>
            <a:endParaRPr lang="en-US" altLang="zh-CN" sz="1500" u="sng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u="sng" dirty="0" smtClean="0">
                <a:solidFill>
                  <a:schemeClr val="bg1"/>
                </a:solidFill>
              </a:rPr>
              <a:t>完成国家级大学生创新创业项目</a:t>
            </a:r>
            <a:r>
              <a:rPr lang="en-US" altLang="zh-CN" sz="1500" u="sng" dirty="0" smtClean="0">
                <a:solidFill>
                  <a:schemeClr val="bg1"/>
                </a:solidFill>
              </a:rPr>
              <a:t>1</a:t>
            </a:r>
            <a:r>
              <a:rPr lang="zh-CN" altLang="en-US" sz="1500" u="sng" dirty="0" smtClean="0">
                <a:solidFill>
                  <a:schemeClr val="bg1"/>
                </a:solidFill>
              </a:rPr>
              <a:t>项，多次参加创业大赛，负责搭建软件平台与</a:t>
            </a:r>
            <a:r>
              <a:rPr lang="en-US" altLang="zh-CN" sz="1500" u="sng" dirty="0" smtClean="0">
                <a:solidFill>
                  <a:schemeClr val="bg1"/>
                </a:solidFill>
              </a:rPr>
              <a:t>API</a:t>
            </a:r>
            <a:r>
              <a:rPr lang="zh-CN" altLang="en-US" sz="1500" u="sng" dirty="0" smtClean="0">
                <a:solidFill>
                  <a:schemeClr val="bg1"/>
                </a:solidFill>
              </a:rPr>
              <a:t>接口服务器维护</a:t>
            </a:r>
            <a:endParaRPr lang="en-US" altLang="zh-CN" sz="1500" u="sng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0459" y="728199"/>
            <a:ext cx="2013655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u="sng" dirty="0" smtClean="0">
                <a:solidFill>
                  <a:schemeClr val="bg2"/>
                </a:solidFill>
              </a:rPr>
              <a:t>刘珂 产品经理</a:t>
            </a:r>
            <a:endParaRPr lang="en-US" altLang="zh-CN" sz="1500" u="sng" dirty="0" smtClean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zh-CN" sz="1500" dirty="0">
                <a:solidFill>
                  <a:schemeClr val="bg2"/>
                </a:solidFill>
              </a:rPr>
              <a:t>曾</a:t>
            </a:r>
            <a:r>
              <a:rPr lang="zh-CN" altLang="zh-CN" sz="1500" dirty="0" smtClean="0">
                <a:solidFill>
                  <a:schemeClr val="bg2"/>
                </a:solidFill>
              </a:rPr>
              <a:t>获思</a:t>
            </a:r>
            <a:r>
              <a:rPr lang="zh-CN" altLang="zh-CN" sz="1500" dirty="0">
                <a:solidFill>
                  <a:schemeClr val="bg2"/>
                </a:solidFill>
              </a:rPr>
              <a:t>源社会奖学金、多项创新创业类</a:t>
            </a:r>
            <a:r>
              <a:rPr lang="zh-CN" altLang="zh-CN" sz="1500" dirty="0" smtClean="0">
                <a:solidFill>
                  <a:schemeClr val="bg2"/>
                </a:solidFill>
              </a:rPr>
              <a:t>大赛奖</a:t>
            </a:r>
            <a:r>
              <a:rPr lang="zh-CN" altLang="zh-CN" sz="1500" dirty="0">
                <a:solidFill>
                  <a:schemeClr val="bg2"/>
                </a:solidFill>
              </a:rPr>
              <a:t>项</a:t>
            </a:r>
            <a:r>
              <a:rPr lang="zh-CN" altLang="zh-CN" sz="1500" dirty="0" smtClean="0">
                <a:solidFill>
                  <a:schemeClr val="bg2"/>
                </a:solidFill>
              </a:rPr>
              <a:t>、</a:t>
            </a:r>
            <a:r>
              <a:rPr lang="en-US" altLang="zh-CN" sz="1500" dirty="0" smtClean="0">
                <a:solidFill>
                  <a:schemeClr val="bg2"/>
                </a:solidFill>
              </a:rPr>
              <a:t>2019-2020</a:t>
            </a:r>
            <a:r>
              <a:rPr lang="zh-CN" altLang="zh-CN" sz="1500" dirty="0">
                <a:solidFill>
                  <a:schemeClr val="bg2"/>
                </a:solidFill>
              </a:rPr>
              <a:t>创新创业先进个人，负责项目</a:t>
            </a:r>
            <a:r>
              <a:rPr lang="zh-CN" altLang="zh-CN" sz="1500" dirty="0" smtClean="0">
                <a:solidFill>
                  <a:schemeClr val="bg2"/>
                </a:solidFill>
              </a:rPr>
              <a:t>运营</a:t>
            </a:r>
            <a:r>
              <a:rPr lang="zh-CN" altLang="en-US" sz="1500" dirty="0" smtClean="0">
                <a:solidFill>
                  <a:schemeClr val="bg2"/>
                </a:solidFill>
              </a:rPr>
              <a:t>、产品品控与设计</a:t>
            </a:r>
            <a:r>
              <a:rPr lang="zh-CN" altLang="zh-CN" sz="1500" dirty="0" smtClean="0">
                <a:solidFill>
                  <a:schemeClr val="bg2"/>
                </a:solidFill>
              </a:rPr>
              <a:t>。</a:t>
            </a:r>
            <a:endParaRPr lang="zh-CN" altLang="en-US" sz="1500" dirty="0">
              <a:solidFill>
                <a:schemeClr val="bg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04825" y="356244"/>
            <a:ext cx="2044480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500" u="sng" dirty="0" smtClean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u="sng" dirty="0" smtClean="0">
                <a:solidFill>
                  <a:schemeClr val="bg2"/>
                </a:solidFill>
              </a:rPr>
              <a:t>马子儒 技术总监</a:t>
            </a:r>
            <a:endParaRPr lang="en-US" altLang="zh-CN" sz="1500" u="sng" dirty="0" smtClean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2"/>
                </a:solidFill>
              </a:rPr>
              <a:t>电气工程硕士，曾</a:t>
            </a:r>
            <a:r>
              <a:rPr lang="zh-CN" altLang="zh-CN" sz="1500" dirty="0" smtClean="0">
                <a:solidFill>
                  <a:schemeClr val="bg2"/>
                </a:solidFill>
              </a:rPr>
              <a:t>在</a:t>
            </a:r>
            <a:r>
              <a:rPr lang="zh-CN" altLang="zh-CN" sz="1500" dirty="0">
                <a:solidFill>
                  <a:schemeClr val="bg2"/>
                </a:solidFill>
              </a:rPr>
              <a:t>国家电网中国电力科学研究院、国家电网泰州供电公司输电智能运检中心、南方电网中山供电公司实践，负责算法研究。</a:t>
            </a:r>
            <a:endParaRPr lang="en-US" altLang="zh-CN" sz="1500" dirty="0" smtClean="0">
              <a:solidFill>
                <a:schemeClr val="bg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/>
          <a:stretch/>
        </p:blipFill>
        <p:spPr>
          <a:xfrm>
            <a:off x="7582339" y="772161"/>
            <a:ext cx="1632048" cy="23767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24" y="3968829"/>
            <a:ext cx="1646550" cy="23068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39" y="3968829"/>
            <a:ext cx="1718120" cy="23068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5" r="12962" b="5176"/>
          <a:stretch/>
        </p:blipFill>
        <p:spPr>
          <a:xfrm>
            <a:off x="3817848" y="772160"/>
            <a:ext cx="1705825" cy="24565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r="12448"/>
          <a:stretch/>
        </p:blipFill>
        <p:spPr>
          <a:xfrm>
            <a:off x="277584" y="848924"/>
            <a:ext cx="1743764" cy="237983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443405" y="3450118"/>
            <a:ext cx="2044480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500" u="sng" dirty="0" smtClean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u="sng" dirty="0" smtClean="0">
                <a:solidFill>
                  <a:schemeClr val="bg2"/>
                </a:solidFill>
              </a:rPr>
              <a:t>王丹阳 市场总监</a:t>
            </a:r>
            <a:endParaRPr lang="en-US" altLang="zh-CN" sz="1500" u="sng" dirty="0" smtClean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2"/>
                </a:solidFill>
              </a:rPr>
              <a:t>电气工程专业，</a:t>
            </a:r>
            <a:r>
              <a:rPr lang="zh-CN" altLang="zh-CN" sz="1500" dirty="0" smtClean="0">
                <a:solidFill>
                  <a:schemeClr val="bg2"/>
                </a:solidFill>
              </a:rPr>
              <a:t>多次</a:t>
            </a:r>
            <a:r>
              <a:rPr lang="zh-CN" altLang="zh-CN" sz="1500" dirty="0">
                <a:solidFill>
                  <a:schemeClr val="bg2"/>
                </a:solidFill>
              </a:rPr>
              <a:t>跟随学校老师参与电力相关项目</a:t>
            </a:r>
            <a:r>
              <a:rPr lang="zh-CN" altLang="zh-CN" sz="1500" dirty="0" smtClean="0">
                <a:solidFill>
                  <a:schemeClr val="bg2"/>
                </a:solidFill>
              </a:rPr>
              <a:t>，</a:t>
            </a:r>
            <a:r>
              <a:rPr lang="zh-CN" altLang="en-US" sz="1500" dirty="0" smtClean="0">
                <a:solidFill>
                  <a:schemeClr val="bg2"/>
                </a:solidFill>
              </a:rPr>
              <a:t>对于</a:t>
            </a:r>
            <a:r>
              <a:rPr lang="zh-CN" altLang="zh-CN" sz="1500" dirty="0" smtClean="0">
                <a:solidFill>
                  <a:schemeClr val="bg2"/>
                </a:solidFill>
              </a:rPr>
              <a:t>电力</a:t>
            </a:r>
            <a:r>
              <a:rPr lang="zh-CN" altLang="zh-CN" sz="1500" dirty="0">
                <a:solidFill>
                  <a:schemeClr val="bg2"/>
                </a:solidFill>
              </a:rPr>
              <a:t>企业有一定认识，在</a:t>
            </a:r>
            <a:r>
              <a:rPr lang="zh-CN" altLang="zh-CN" sz="1500" dirty="0" smtClean="0">
                <a:solidFill>
                  <a:schemeClr val="bg2"/>
                </a:solidFill>
              </a:rPr>
              <a:t>市场方面</a:t>
            </a:r>
            <a:r>
              <a:rPr lang="zh-CN" altLang="zh-CN" sz="1500" dirty="0">
                <a:solidFill>
                  <a:schemeClr val="bg2"/>
                </a:solidFill>
              </a:rPr>
              <a:t>为团队打开销路，负责团队</a:t>
            </a:r>
            <a:r>
              <a:rPr lang="zh-CN" altLang="zh-CN" sz="1500" dirty="0" smtClean="0">
                <a:solidFill>
                  <a:schemeClr val="bg2"/>
                </a:solidFill>
              </a:rPr>
              <a:t>营销规划</a:t>
            </a:r>
            <a:r>
              <a:rPr lang="zh-CN" altLang="zh-CN" sz="1500" dirty="0">
                <a:solidFill>
                  <a:schemeClr val="bg2"/>
                </a:solidFill>
              </a:rPr>
              <a:t>商业</a:t>
            </a:r>
            <a:r>
              <a:rPr lang="zh-CN" altLang="zh-CN" sz="1500" dirty="0" smtClean="0">
                <a:solidFill>
                  <a:schemeClr val="bg2"/>
                </a:solidFill>
              </a:rPr>
              <a:t>模式。</a:t>
            </a:r>
            <a:endParaRPr lang="en-US" altLang="zh-CN" sz="15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0"/>
            <a:ext cx="12192000" cy="6856730"/>
            <a:chOff x="0" y="0"/>
            <a:chExt cx="19200" cy="10798"/>
          </a:xfrm>
        </p:grpSpPr>
        <p:grpSp>
          <p:nvGrpSpPr>
            <p:cNvPr id="19" name="组合 18"/>
            <p:cNvGrpSpPr/>
            <p:nvPr/>
          </p:nvGrpSpPr>
          <p:grpSpPr>
            <a:xfrm>
              <a:off x="0" y="0"/>
              <a:ext cx="19200" cy="10799"/>
              <a:chOff x="1" y="1217"/>
              <a:chExt cx="19081" cy="9452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1" y="1217"/>
                <a:ext cx="19081" cy="9452"/>
                <a:chOff x="229868" y="772159"/>
                <a:chExt cx="5865924" cy="6085841"/>
              </a:xfrm>
            </p:grpSpPr>
            <p:sp>
              <p:nvSpPr>
                <p:cNvPr id="3" name="PA-矩形 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3801500" y="4926396"/>
                  <a:ext cx="2294292" cy="1931604"/>
                </a:xfrm>
                <a:prstGeom prst="rect">
                  <a:avLst/>
                </a:prstGeom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" name="PA-矩形 6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4659208" y="3214351"/>
                  <a:ext cx="1426747" cy="1712045"/>
                </a:xfrm>
                <a:prstGeom prst="rect">
                  <a:avLst/>
                </a:prstGeom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PA-矩形 8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29868" y="4926396"/>
                  <a:ext cx="1875276" cy="1931604"/>
                </a:xfrm>
                <a:prstGeom prst="rect">
                  <a:avLst/>
                </a:prstGeom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PA-矩形 13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29868" y="772159"/>
                  <a:ext cx="2256852" cy="2442452"/>
                </a:xfrm>
                <a:prstGeom prst="rect">
                  <a:avLst/>
                </a:prstGeom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PA-矩形 41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29868" y="3214351"/>
                  <a:ext cx="2077867" cy="1712045"/>
                </a:xfrm>
                <a:prstGeom prst="rect">
                  <a:avLst/>
                </a:prstGeom>
                <a:blipFill dpi="0"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" name="矩形 14"/>
              <p:cNvSpPr/>
              <p:nvPr/>
            </p:nvSpPr>
            <p:spPr>
              <a:xfrm>
                <a:off x="6716" y="5017"/>
                <a:ext cx="7709" cy="26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098" y="7669"/>
                <a:ext cx="5521" cy="299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2779" y="1218"/>
                <a:ext cx="6303" cy="3799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7355" y="0"/>
              <a:ext cx="5503" cy="4343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" name="文本占位符 2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5" y="2295525"/>
            <a:ext cx="12204700" cy="2586355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30955" y="2528570"/>
            <a:ext cx="47777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项目</a:t>
            </a:r>
            <a:r>
              <a:rPr lang="zh-CN" altLang="en-US" sz="20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依托</a:t>
            </a:r>
            <a:endParaRPr lang="en-US" altLang="zh-CN" sz="2000" dirty="0" smtClean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algn="ctr"/>
            <a:endParaRPr lang="zh-CN" altLang="en-US" sz="20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algn="ctr"/>
            <a:r>
              <a:rPr lang="zh-CN" altLang="en-US" sz="2000" b="1" spc="3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华北电力大学</a:t>
            </a:r>
            <a:endParaRPr lang="en-US" altLang="zh-CN" sz="2000" b="1" spc="300" dirty="0" smtClean="0">
              <a:solidFill>
                <a:schemeClr val="bg2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algn="ctr"/>
            <a:r>
              <a:rPr lang="zh-CN" altLang="en-US" sz="2000" b="1" spc="3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河北省</a:t>
            </a:r>
            <a:r>
              <a:rPr lang="zh-CN" altLang="en-US" sz="2000" b="1" spc="3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输变电安全防御重点实验室</a:t>
            </a:r>
          </a:p>
          <a:p>
            <a:pPr algn="ctr"/>
            <a:endParaRPr lang="zh-CN" altLang="en-US" dirty="0">
              <a:solidFill>
                <a:schemeClr val="accent4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algn="ctr"/>
            <a:endParaRPr lang="zh-CN" altLang="en-US" dirty="0">
              <a:solidFill>
                <a:schemeClr val="accent4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000" spc="3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548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连接符: 肘形 12"/>
          <p:cNvCxnSpPr/>
          <p:nvPr/>
        </p:nvCxnSpPr>
        <p:spPr>
          <a:xfrm rot="16200000" flipH="1">
            <a:off x="7528052" y="2075477"/>
            <a:ext cx="2208034" cy="17982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881165" y="-30781"/>
            <a:ext cx="5310835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latin typeface="+mn-ea"/>
                <a:cs typeface="+mn-ea"/>
                <a:sym typeface="+mn-lt"/>
              </a:rPr>
              <a:t>融资</a:t>
            </a:r>
            <a:r>
              <a:rPr lang="zh-CN" altLang="en-US" sz="2400" dirty="0">
                <a:solidFill>
                  <a:schemeClr val="bg2"/>
                </a:solidFill>
                <a:latin typeface="+mj-lt"/>
                <a:ea typeface="方正兰亭纤黑_GBK" panose="02000000000000000000" pitchFamily="2" charset="-122"/>
                <a:cs typeface="+mn-ea"/>
                <a:sym typeface="+mn-lt"/>
              </a:rPr>
              <a:t>：</a:t>
            </a:r>
          </a:p>
          <a:p>
            <a:pPr fontAlgn="auto">
              <a:lnSpc>
                <a:spcPct val="150000"/>
              </a:lnSpc>
            </a:pPr>
            <a:r>
              <a:rPr lang="en-US" altLang="zh-CN" sz="22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- </a:t>
            </a:r>
            <a:r>
              <a:rPr lang="zh-CN" altLang="en-US" sz="22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公司</a:t>
            </a:r>
            <a:r>
              <a:rPr lang="zh-CN" altLang="en-US" sz="2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出让           股权</a:t>
            </a:r>
          </a:p>
          <a:p>
            <a:pPr fontAlgn="auto">
              <a:lnSpc>
                <a:spcPct val="150000"/>
              </a:lnSpc>
            </a:pPr>
            <a:r>
              <a:rPr lang="en-US" altLang="zh-CN" sz="22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- </a:t>
            </a:r>
            <a:r>
              <a:rPr lang="zh-CN" altLang="en-US" sz="22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融资</a:t>
            </a:r>
            <a:r>
              <a:rPr lang="zh-CN" altLang="en-US" sz="2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金额</a:t>
            </a:r>
          </a:p>
          <a:p>
            <a:pPr fontAlgn="auto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- </a:t>
            </a:r>
            <a:r>
              <a:rPr lang="zh-CN" altLang="en-US" sz="20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投资净现值</a:t>
            </a:r>
            <a:r>
              <a:rPr lang="en-US" altLang="zh-CN" sz="20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325.6</a:t>
            </a:r>
            <a:r>
              <a:rPr lang="zh-CN" altLang="en-US" sz="20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万元</a:t>
            </a:r>
            <a:r>
              <a:rPr lang="zh-CN" altLang="en-US" sz="20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，</a:t>
            </a:r>
            <a:r>
              <a:rPr lang="zh-CN" altLang="en-US" sz="20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回收期</a:t>
            </a:r>
            <a:r>
              <a:rPr lang="en-US" altLang="zh-CN" sz="20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2.07</a:t>
            </a:r>
            <a:r>
              <a:rPr lang="zh-CN" altLang="en-US" sz="20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年</a:t>
            </a:r>
            <a:endParaRPr lang="en-US" altLang="zh-CN" sz="2000" dirty="0" smtClean="0">
              <a:solidFill>
                <a:schemeClr val="bg2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  <a:latin typeface="+mn-ea"/>
                <a:cs typeface="+mn-ea"/>
                <a:sym typeface="+mn-lt"/>
              </a:rPr>
              <a:t>退出计划</a:t>
            </a:r>
            <a:r>
              <a:rPr lang="zh-CN" altLang="en-US" sz="2400" dirty="0" smtClean="0">
                <a:solidFill>
                  <a:schemeClr val="bg2"/>
                </a:solidFill>
                <a:latin typeface="+mj-lt"/>
                <a:ea typeface="方正兰亭纤黑_GBK" panose="02000000000000000000" pitchFamily="2" charset="-122"/>
                <a:cs typeface="+mn-ea"/>
                <a:sym typeface="+mn-lt"/>
              </a:rPr>
              <a:t>：</a:t>
            </a:r>
          </a:p>
          <a:p>
            <a:pPr fontAlgn="auto">
              <a:lnSpc>
                <a:spcPct val="150000"/>
              </a:lnSpc>
            </a:pPr>
            <a:r>
              <a:rPr lang="en-US" altLang="zh-CN" sz="22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- </a:t>
            </a:r>
            <a:r>
              <a:rPr lang="zh-CN" altLang="en-US" sz="22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后期</a:t>
            </a:r>
            <a:r>
              <a:rPr lang="zh-CN" altLang="en-US" sz="2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由管理层回购（</a:t>
            </a:r>
            <a:r>
              <a:rPr lang="en-US" altLang="zh-CN" sz="2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5</a:t>
            </a:r>
            <a:r>
              <a:rPr lang="zh-CN" altLang="en-US" sz="2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年）</a:t>
            </a:r>
            <a:endParaRPr lang="en-US" altLang="zh-CN" sz="22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15936" y="466407"/>
            <a:ext cx="1013460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+mn-ea"/>
                <a:sym typeface="+mn-lt"/>
              </a:rPr>
              <a:t>12% </a:t>
            </a:r>
          </a:p>
        </p:txBody>
      </p:sp>
      <p:sp>
        <p:nvSpPr>
          <p:cNvPr id="5" name="矩形 4"/>
          <p:cNvSpPr/>
          <p:nvPr/>
        </p:nvSpPr>
        <p:spPr>
          <a:xfrm>
            <a:off x="8322184" y="1019492"/>
            <a:ext cx="1208985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+mn-ea"/>
                <a:sym typeface="+mn-lt"/>
              </a:rPr>
              <a:t>150</a:t>
            </a:r>
            <a:r>
              <a:rPr lang="zh-CN" altLang="en-US" sz="3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+mn-ea"/>
                <a:sym typeface="+mn-lt"/>
              </a:rPr>
              <a:t>万</a:t>
            </a:r>
            <a:endParaRPr lang="zh-CN" altLang="en-US" sz="3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3045" y="184150"/>
            <a:ext cx="0" cy="55880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51财务"/>
          <p:cNvPicPr>
            <a:picLocks noChangeAspect="1"/>
          </p:cNvPicPr>
          <p:nvPr/>
        </p:nvPicPr>
        <p:blipFill>
          <a:blip r:embed="rId3">
            <a:clrChange>
              <a:clrFrom>
                <a:srgbClr val="555A5F">
                  <a:alpha val="100000"/>
                </a:srgbClr>
              </a:clrFrom>
              <a:clrTo>
                <a:srgbClr val="555A5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5720" y="0"/>
            <a:ext cx="5495925" cy="3921125"/>
          </a:xfrm>
          <a:prstGeom prst="rect">
            <a:avLst/>
          </a:prstGeom>
        </p:spPr>
      </p:pic>
      <p:sp>
        <p:nvSpPr>
          <p:cNvPr id="7" name="标题 6"/>
          <p:cNvSpPr/>
          <p:nvPr/>
        </p:nvSpPr>
        <p:spPr>
          <a:xfrm>
            <a:off x="229870" y="14414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融资计划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1539" y="4113828"/>
            <a:ext cx="56244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2"/>
                </a:solidFill>
              </a:rPr>
              <a:t>收入公式</a:t>
            </a:r>
            <a:r>
              <a:rPr lang="zh-CN" altLang="en-US" dirty="0" smtClean="0">
                <a:solidFill>
                  <a:schemeClr val="bg2"/>
                </a:solidFill>
              </a:rPr>
              <a:t>：</a:t>
            </a:r>
            <a:endParaRPr lang="en-US" altLang="zh-CN" dirty="0" smtClean="0">
              <a:solidFill>
                <a:schemeClr val="bg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accent2"/>
              </a:solidFill>
            </a:endParaRPr>
          </a:p>
          <a:p>
            <a:pPr fontAlgn="auto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accent4"/>
                </a:solidFill>
              </a:rPr>
              <a:t>总收入</a:t>
            </a:r>
            <a:r>
              <a:rPr lang="en-US" altLang="zh-CN" sz="2000" dirty="0">
                <a:solidFill>
                  <a:schemeClr val="bg2"/>
                </a:solidFill>
              </a:rPr>
              <a:t>=</a:t>
            </a:r>
          </a:p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accent4"/>
                </a:solidFill>
              </a:rPr>
              <a:t>	  </a:t>
            </a:r>
            <a:r>
              <a:rPr lang="en-US" altLang="zh-CN" sz="2000" dirty="0" smtClean="0">
                <a:solidFill>
                  <a:schemeClr val="accent4"/>
                </a:solidFill>
              </a:rPr>
              <a:t>  </a:t>
            </a:r>
            <a:r>
              <a:rPr lang="zh-CN" altLang="en-US" sz="2000" dirty="0">
                <a:solidFill>
                  <a:schemeClr val="accent4"/>
                </a:solidFill>
              </a:rPr>
              <a:t>打包出售解决</a:t>
            </a:r>
            <a:r>
              <a:rPr lang="zh-CN" altLang="en-US" sz="2000" dirty="0" smtClean="0">
                <a:solidFill>
                  <a:schemeClr val="accent4"/>
                </a:solidFill>
              </a:rPr>
              <a:t>方案 </a:t>
            </a:r>
            <a:r>
              <a:rPr lang="zh-CN" altLang="en-US" sz="2000" dirty="0" smtClean="0">
                <a:solidFill>
                  <a:schemeClr val="bg2"/>
                </a:solidFill>
              </a:rPr>
              <a:t>收入</a:t>
            </a:r>
            <a:r>
              <a:rPr lang="en-US" altLang="zh-CN" sz="2000" dirty="0" smtClean="0">
                <a:solidFill>
                  <a:schemeClr val="bg2"/>
                </a:solidFill>
              </a:rPr>
              <a:t>(70%)</a:t>
            </a:r>
            <a:endParaRPr lang="zh-CN" altLang="en-US" sz="2000" dirty="0">
              <a:solidFill>
                <a:schemeClr val="bg2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bg2"/>
                </a:solidFill>
              </a:rPr>
              <a:t>           </a:t>
            </a:r>
            <a:r>
              <a:rPr lang="en-US" altLang="zh-CN" sz="2000" dirty="0" smtClean="0">
                <a:solidFill>
                  <a:schemeClr val="bg2"/>
                </a:solidFill>
              </a:rPr>
              <a:t>  </a:t>
            </a:r>
            <a:r>
              <a:rPr lang="en-US" altLang="zh-CN" sz="2000" dirty="0">
                <a:solidFill>
                  <a:schemeClr val="bg2"/>
                </a:solidFill>
              </a:rPr>
              <a:t>+  </a:t>
            </a:r>
            <a:r>
              <a:rPr lang="zh-CN" altLang="en-US" sz="2000" dirty="0">
                <a:solidFill>
                  <a:schemeClr val="accent4"/>
                </a:solidFill>
                <a:sym typeface="+mn-ea"/>
              </a:rPr>
              <a:t>提供包月</a:t>
            </a:r>
            <a:r>
              <a:rPr lang="zh-CN" altLang="en-US" sz="2000" dirty="0">
                <a:solidFill>
                  <a:schemeClr val="accent4"/>
                </a:solidFill>
              </a:rPr>
              <a:t>巡检</a:t>
            </a:r>
            <a:r>
              <a:rPr lang="zh-CN" altLang="en-US" sz="2000" dirty="0" smtClean="0">
                <a:solidFill>
                  <a:schemeClr val="accent4"/>
                </a:solidFill>
              </a:rPr>
              <a:t>服务 </a:t>
            </a:r>
            <a:r>
              <a:rPr lang="zh-CN" altLang="en-US" sz="2000" dirty="0" smtClean="0">
                <a:solidFill>
                  <a:schemeClr val="bg2"/>
                </a:solidFill>
              </a:rPr>
              <a:t>收入</a:t>
            </a:r>
            <a:r>
              <a:rPr lang="en-US" altLang="zh-CN" sz="2000" dirty="0" smtClean="0">
                <a:solidFill>
                  <a:schemeClr val="bg2"/>
                </a:solidFill>
              </a:rPr>
              <a:t>(20%)</a:t>
            </a:r>
            <a:endParaRPr lang="zh-CN" altLang="en-US" sz="2000" dirty="0">
              <a:solidFill>
                <a:schemeClr val="bg2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bg2"/>
                </a:solidFill>
              </a:rPr>
              <a:t>          	</a:t>
            </a:r>
            <a:r>
              <a:rPr lang="en-US" altLang="zh-CN" sz="2000" dirty="0" smtClean="0">
                <a:solidFill>
                  <a:schemeClr val="bg2"/>
                </a:solidFill>
              </a:rPr>
              <a:t>+  </a:t>
            </a:r>
            <a:r>
              <a:rPr lang="zh-CN" altLang="en-US" sz="2000" dirty="0">
                <a:solidFill>
                  <a:schemeClr val="accent4"/>
                </a:solidFill>
              </a:rPr>
              <a:t>开放</a:t>
            </a:r>
            <a:r>
              <a:rPr lang="en-US" altLang="zh-CN" sz="2000" dirty="0">
                <a:solidFill>
                  <a:schemeClr val="accent4"/>
                </a:solidFill>
              </a:rPr>
              <a:t>API</a:t>
            </a:r>
            <a:r>
              <a:rPr lang="zh-CN" altLang="en-US" sz="2000" dirty="0">
                <a:solidFill>
                  <a:schemeClr val="accent4"/>
                </a:solidFill>
              </a:rPr>
              <a:t>接口</a:t>
            </a:r>
            <a:r>
              <a:rPr lang="zh-CN" altLang="en-US" sz="2000" dirty="0" smtClean="0">
                <a:solidFill>
                  <a:schemeClr val="accent4"/>
                </a:solidFill>
              </a:rPr>
              <a:t>收费  </a:t>
            </a:r>
            <a:r>
              <a:rPr lang="zh-CN" altLang="en-US" sz="2000" dirty="0" smtClean="0">
                <a:solidFill>
                  <a:schemeClr val="bg2"/>
                </a:solidFill>
              </a:rPr>
              <a:t>收入</a:t>
            </a:r>
            <a:r>
              <a:rPr lang="en-US" altLang="zh-CN" sz="2000" dirty="0" smtClean="0">
                <a:solidFill>
                  <a:schemeClr val="bg2"/>
                </a:solidFill>
              </a:rPr>
              <a:t>(10%)*</a:t>
            </a:r>
            <a:endParaRPr lang="zh-CN" altLang="en-US" sz="2000" dirty="0">
              <a:solidFill>
                <a:schemeClr val="bg2"/>
              </a:solidFill>
            </a:endParaRPr>
          </a:p>
          <a:p>
            <a:endParaRPr lang="zh-CN" altLang="en-US" dirty="0">
              <a:solidFill>
                <a:schemeClr val="bg2"/>
              </a:solidFill>
            </a:endParaRP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428597080"/>
              </p:ext>
            </p:extLst>
          </p:nvPr>
        </p:nvGraphicFramePr>
        <p:xfrm>
          <a:off x="6255581" y="3715475"/>
          <a:ext cx="4752975" cy="2916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938856" y="2721737"/>
            <a:ext cx="2327910" cy="687070"/>
            <a:chOff x="912073" y="1301737"/>
            <a:chExt cx="2803779" cy="1790854"/>
          </a:xfrm>
        </p:grpSpPr>
        <p:grpSp>
          <p:nvGrpSpPr>
            <p:cNvPr id="114" name="Group 63"/>
            <p:cNvGrpSpPr/>
            <p:nvPr/>
          </p:nvGrpSpPr>
          <p:grpSpPr>
            <a:xfrm>
              <a:off x="912073" y="1311366"/>
              <a:ext cx="808352" cy="800100"/>
              <a:chOff x="3053268" y="4800600"/>
              <a:chExt cx="1616703" cy="1600200"/>
            </a:xfrm>
          </p:grpSpPr>
          <p:cxnSp>
            <p:nvCxnSpPr>
              <p:cNvPr id="129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63"/>
            <p:cNvGrpSpPr/>
            <p:nvPr/>
          </p:nvGrpSpPr>
          <p:grpSpPr>
            <a:xfrm rot="5400000">
              <a:off x="2911626" y="1305863"/>
              <a:ext cx="808352" cy="800100"/>
              <a:chOff x="3053268" y="4800600"/>
              <a:chExt cx="1616703" cy="1600200"/>
            </a:xfrm>
          </p:grpSpPr>
          <p:cxnSp>
            <p:nvCxnSpPr>
              <p:cNvPr id="127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63"/>
            <p:cNvGrpSpPr/>
            <p:nvPr/>
          </p:nvGrpSpPr>
          <p:grpSpPr>
            <a:xfrm rot="5400000" flipH="1">
              <a:off x="2911626" y="2279210"/>
              <a:ext cx="808352" cy="800100"/>
              <a:chOff x="3053268" y="4800600"/>
              <a:chExt cx="1616703" cy="1600200"/>
            </a:xfrm>
          </p:grpSpPr>
          <p:cxnSp>
            <p:nvCxnSpPr>
              <p:cNvPr id="125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63"/>
            <p:cNvGrpSpPr/>
            <p:nvPr/>
          </p:nvGrpSpPr>
          <p:grpSpPr>
            <a:xfrm rot="16200000">
              <a:off x="916199" y="2288365"/>
              <a:ext cx="808352" cy="800100"/>
              <a:chOff x="3053268" y="4800600"/>
              <a:chExt cx="1616703" cy="1600200"/>
            </a:xfrm>
          </p:grpSpPr>
          <p:cxnSp>
            <p:nvCxnSpPr>
              <p:cNvPr id="123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1092780" y="1169872"/>
            <a:ext cx="203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600" dirty="0">
                <a:solidFill>
                  <a:schemeClr val="bg2"/>
                </a:solidFill>
                <a:cs typeface="+mn-ea"/>
                <a:sym typeface="+mn-lt"/>
              </a:rPr>
              <a:t>优化产品体验</a:t>
            </a:r>
          </a:p>
        </p:txBody>
      </p:sp>
      <p:sp>
        <p:nvSpPr>
          <p:cNvPr id="131" name="矩形 130"/>
          <p:cNvSpPr/>
          <p:nvPr>
            <p:custDataLst>
              <p:tags r:id="rId1"/>
            </p:custDataLst>
          </p:nvPr>
        </p:nvSpPr>
        <p:spPr>
          <a:xfrm>
            <a:off x="4056455" y="800100"/>
            <a:ext cx="5631815" cy="9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="horz" wrap="square" lIns="90000" tIns="0" rIns="90000" bIns="46800" numCol="1" spcCol="0" rtlCol="0" fromWordArt="0" anchor="t" anchorCtr="0" forceAA="0" compatLnSpc="1">
            <a:noAutofit/>
          </a:bodyPr>
          <a:lstStyle/>
          <a:p>
            <a:pPr defTabSz="86550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130" dirty="0">
                <a:solidFill>
                  <a:schemeClr val="bg1"/>
                </a:solidFill>
                <a:uFillTx/>
                <a:cs typeface="+mn-ea"/>
                <a:sym typeface="+mn-lt"/>
              </a:rPr>
              <a:t>进驻巡检一线改进产品，调研改进产品细节。</a:t>
            </a:r>
          </a:p>
          <a:p>
            <a:pPr defTabSz="86550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130" dirty="0">
                <a:solidFill>
                  <a:schemeClr val="bg1"/>
                </a:solidFill>
                <a:uFillTx/>
                <a:cs typeface="+mn-ea"/>
                <a:sym typeface="+mn-lt"/>
              </a:rPr>
              <a:t>为一线工人用户提供更人性化、更耐用化的产品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 defTabSz="86550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kern="1200" spc="15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931933" y="999677"/>
            <a:ext cx="2352174" cy="681616"/>
            <a:chOff x="912073" y="1301737"/>
            <a:chExt cx="2803779" cy="1790854"/>
          </a:xfrm>
        </p:grpSpPr>
        <p:grpSp>
          <p:nvGrpSpPr>
            <p:cNvPr id="133" name="Group 63"/>
            <p:cNvGrpSpPr/>
            <p:nvPr/>
          </p:nvGrpSpPr>
          <p:grpSpPr>
            <a:xfrm>
              <a:off x="912073" y="1311366"/>
              <a:ext cx="808352" cy="800100"/>
              <a:chOff x="3053268" y="4800600"/>
              <a:chExt cx="1616703" cy="1600200"/>
            </a:xfrm>
          </p:grpSpPr>
          <p:cxnSp>
            <p:nvCxnSpPr>
              <p:cNvPr id="143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63"/>
            <p:cNvGrpSpPr/>
            <p:nvPr/>
          </p:nvGrpSpPr>
          <p:grpSpPr>
            <a:xfrm rot="5400000">
              <a:off x="2911626" y="1305863"/>
              <a:ext cx="808352" cy="800100"/>
              <a:chOff x="3053268" y="4800600"/>
              <a:chExt cx="1616703" cy="1600200"/>
            </a:xfrm>
          </p:grpSpPr>
          <p:cxnSp>
            <p:nvCxnSpPr>
              <p:cNvPr id="141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63"/>
            <p:cNvGrpSpPr/>
            <p:nvPr/>
          </p:nvGrpSpPr>
          <p:grpSpPr>
            <a:xfrm rot="5400000" flipH="1">
              <a:off x="2911626" y="2279210"/>
              <a:ext cx="808352" cy="800100"/>
              <a:chOff x="3053268" y="4800600"/>
              <a:chExt cx="1616703" cy="1600200"/>
            </a:xfrm>
          </p:grpSpPr>
          <p:cxnSp>
            <p:nvCxnSpPr>
              <p:cNvPr id="139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63"/>
            <p:cNvGrpSpPr/>
            <p:nvPr/>
          </p:nvGrpSpPr>
          <p:grpSpPr>
            <a:xfrm rot="16200000">
              <a:off x="916199" y="2288365"/>
              <a:ext cx="808352" cy="800100"/>
              <a:chOff x="3053268" y="4800600"/>
              <a:chExt cx="1616703" cy="1600200"/>
            </a:xfrm>
          </p:grpSpPr>
          <p:cxnSp>
            <p:nvCxnSpPr>
              <p:cNvPr id="137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文本框 28"/>
          <p:cNvSpPr txBox="1"/>
          <p:nvPr/>
        </p:nvSpPr>
        <p:spPr>
          <a:xfrm>
            <a:off x="1039689" y="2881122"/>
            <a:ext cx="20977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600" dirty="0">
                <a:solidFill>
                  <a:schemeClr val="bg2"/>
                </a:solidFill>
                <a:cs typeface="+mn-ea"/>
                <a:sym typeface="+mn-lt"/>
              </a:rPr>
              <a:t>升级现有技术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920565" y="3119283"/>
            <a:ext cx="6795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30" dirty="0" smtClean="0">
                <a:solidFill>
                  <a:srgbClr val="FFC000"/>
                </a:solidFill>
                <a:cs typeface="+mn-ea"/>
                <a:sym typeface="+mn-lt"/>
              </a:rPr>
              <a:t>扩充</a:t>
            </a:r>
            <a:r>
              <a:rPr lang="zh-CN" altLang="en-US" spc="130" dirty="0">
                <a:solidFill>
                  <a:srgbClr val="FFC000"/>
                </a:solidFill>
                <a:cs typeface="+mn-ea"/>
                <a:sym typeface="+mn-lt"/>
              </a:rPr>
              <a:t>缺陷数据集</a:t>
            </a:r>
            <a:r>
              <a:rPr lang="zh-CN" altLang="en-US" spc="130" dirty="0">
                <a:solidFill>
                  <a:schemeClr val="bg1"/>
                </a:solidFill>
                <a:cs typeface="+mn-ea"/>
                <a:sym typeface="+mn-lt"/>
              </a:rPr>
              <a:t>：继续研发深度学习算法，争取识别出</a:t>
            </a:r>
            <a:r>
              <a:rPr lang="en-US" altLang="zh-CN" spc="130" dirty="0" smtClean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r>
              <a:rPr lang="zh-CN" altLang="en-US" spc="130" dirty="0" smtClean="0">
                <a:solidFill>
                  <a:schemeClr val="bg1"/>
                </a:solidFill>
                <a:cs typeface="+mn-ea"/>
                <a:sym typeface="+mn-lt"/>
              </a:rPr>
              <a:t>种</a:t>
            </a:r>
            <a:r>
              <a:rPr lang="zh-CN" altLang="en-US" spc="130" dirty="0">
                <a:solidFill>
                  <a:schemeClr val="bg1"/>
                </a:solidFill>
                <a:cs typeface="+mn-ea"/>
                <a:sym typeface="+mn-lt"/>
              </a:rPr>
              <a:t>缺陷。</a:t>
            </a:r>
            <a:r>
              <a:rPr lang="en-US" altLang="zh-CN" spc="130" dirty="0" err="1">
                <a:solidFill>
                  <a:schemeClr val="bg1"/>
                </a:solidFill>
                <a:cs typeface="+mn-ea"/>
                <a:sym typeface="+mn-lt"/>
              </a:rPr>
              <a:t>mAP</a:t>
            </a:r>
            <a:r>
              <a:rPr lang="zh-CN" altLang="en-US" spc="130" dirty="0">
                <a:solidFill>
                  <a:schemeClr val="bg1"/>
                </a:solidFill>
                <a:cs typeface="+mn-ea"/>
                <a:sym typeface="+mn-lt"/>
              </a:rPr>
              <a:t>达到</a:t>
            </a:r>
            <a:r>
              <a:rPr lang="en-US" altLang="zh-CN" spc="130" dirty="0">
                <a:solidFill>
                  <a:schemeClr val="bg1"/>
                </a:solidFill>
                <a:cs typeface="+mn-ea"/>
                <a:sym typeface="+mn-lt"/>
              </a:rPr>
              <a:t>40</a:t>
            </a:r>
            <a:endParaRPr lang="zh-CN" altLang="en-US" spc="1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标题 6"/>
          <p:cNvSpPr/>
          <p:nvPr/>
        </p:nvSpPr>
        <p:spPr>
          <a:xfrm>
            <a:off x="215265" y="17208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业务规划</a:t>
            </a:r>
          </a:p>
        </p:txBody>
      </p:sp>
      <p:sp>
        <p:nvSpPr>
          <p:cNvPr id="4" name="矩形 3"/>
          <p:cNvSpPr/>
          <p:nvPr/>
        </p:nvSpPr>
        <p:spPr>
          <a:xfrm>
            <a:off x="3920565" y="800100"/>
            <a:ext cx="7030720" cy="9144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87931" y="2056582"/>
            <a:ext cx="7030720" cy="198603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83262" y="1806701"/>
            <a:ext cx="610593" cy="777612"/>
            <a:chOff x="2279299" y="1972310"/>
            <a:chExt cx="610593" cy="777612"/>
          </a:xfrm>
        </p:grpSpPr>
        <p:sp>
          <p:nvSpPr>
            <p:cNvPr id="54" name="iconfont-11910-5686947"/>
            <p:cNvSpPr>
              <a:spLocks noChangeAspect="1"/>
            </p:cNvSpPr>
            <p:nvPr/>
          </p:nvSpPr>
          <p:spPr bwMode="auto">
            <a:xfrm>
              <a:off x="2280207" y="1972310"/>
              <a:ext cx="609685" cy="330654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</p:sp>
        <p:sp>
          <p:nvSpPr>
            <p:cNvPr id="55" name="iconfont-11910-5686947"/>
            <p:cNvSpPr>
              <a:spLocks noChangeAspect="1"/>
            </p:cNvSpPr>
            <p:nvPr/>
          </p:nvSpPr>
          <p:spPr bwMode="auto">
            <a:xfrm>
              <a:off x="2279299" y="2194693"/>
              <a:ext cx="609685" cy="330654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</p:sp>
        <p:sp>
          <p:nvSpPr>
            <p:cNvPr id="59" name="iconfont-11910-5686947"/>
            <p:cNvSpPr>
              <a:spLocks noChangeAspect="1"/>
            </p:cNvSpPr>
            <p:nvPr/>
          </p:nvSpPr>
          <p:spPr bwMode="auto">
            <a:xfrm>
              <a:off x="2279299" y="2419268"/>
              <a:ext cx="609685" cy="330654"/>
            </a:xfrm>
            <a:custGeom>
              <a:avLst/>
              <a:gdLst>
                <a:gd name="T0" fmla="*/ 10314 w 10874"/>
                <a:gd name="T1" fmla="*/ 560 h 5896"/>
                <a:gd name="T2" fmla="*/ 10753 w 10874"/>
                <a:gd name="T3" fmla="*/ 560 h 5896"/>
                <a:gd name="T4" fmla="*/ 10753 w 10874"/>
                <a:gd name="T5" fmla="*/ 121 h 5896"/>
                <a:gd name="T6" fmla="*/ 10314 w 10874"/>
                <a:gd name="T7" fmla="*/ 121 h 5896"/>
                <a:gd name="T8" fmla="*/ 10314 w 10874"/>
                <a:gd name="T9" fmla="*/ 560 h 5896"/>
                <a:gd name="T10" fmla="*/ 563 w 10874"/>
                <a:gd name="T11" fmla="*/ 173 h 5896"/>
                <a:gd name="T12" fmla="*/ 122 w 10874"/>
                <a:gd name="T13" fmla="*/ 615 h 5896"/>
                <a:gd name="T14" fmla="*/ 5403 w 10874"/>
                <a:gd name="T15" fmla="*/ 5896 h 5896"/>
                <a:gd name="T16" fmla="*/ 10748 w 10874"/>
                <a:gd name="T17" fmla="*/ 550 h 5896"/>
                <a:gd name="T18" fmla="*/ 10366 w 10874"/>
                <a:gd name="T19" fmla="*/ 167 h 5896"/>
                <a:gd name="T20" fmla="*/ 10268 w 10874"/>
                <a:gd name="T21" fmla="*/ 167 h 5896"/>
                <a:gd name="T22" fmla="*/ 5413 w 10874"/>
                <a:gd name="T23" fmla="*/ 5024 h 5896"/>
                <a:gd name="T24" fmla="*/ 563 w 10874"/>
                <a:gd name="T25" fmla="*/ 173 h 5896"/>
                <a:gd name="T26" fmla="*/ 121 w 10874"/>
                <a:gd name="T27" fmla="*/ 613 h 5896"/>
                <a:gd name="T28" fmla="*/ 560 w 10874"/>
                <a:gd name="T29" fmla="*/ 613 h 5896"/>
                <a:gd name="T30" fmla="*/ 560 w 10874"/>
                <a:gd name="T31" fmla="*/ 175 h 5896"/>
                <a:gd name="T32" fmla="*/ 121 w 10874"/>
                <a:gd name="T33" fmla="*/ 175 h 5896"/>
                <a:gd name="T34" fmla="*/ 121 w 10874"/>
                <a:gd name="T35" fmla="*/ 613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74" h="5896">
                  <a:moveTo>
                    <a:pt x="10314" y="560"/>
                  </a:moveTo>
                  <a:cubicBezTo>
                    <a:pt x="10435" y="681"/>
                    <a:pt x="10632" y="681"/>
                    <a:pt x="10753" y="560"/>
                  </a:cubicBezTo>
                  <a:cubicBezTo>
                    <a:pt x="10874" y="439"/>
                    <a:pt x="10874" y="242"/>
                    <a:pt x="10753" y="121"/>
                  </a:cubicBezTo>
                  <a:cubicBezTo>
                    <a:pt x="10632" y="0"/>
                    <a:pt x="10435" y="0"/>
                    <a:pt x="10314" y="121"/>
                  </a:cubicBezTo>
                  <a:cubicBezTo>
                    <a:pt x="10193" y="242"/>
                    <a:pt x="10193" y="439"/>
                    <a:pt x="10314" y="560"/>
                  </a:cubicBezTo>
                  <a:close/>
                  <a:moveTo>
                    <a:pt x="563" y="173"/>
                  </a:moveTo>
                  <a:lnTo>
                    <a:pt x="122" y="615"/>
                  </a:lnTo>
                  <a:lnTo>
                    <a:pt x="5403" y="5896"/>
                  </a:lnTo>
                  <a:lnTo>
                    <a:pt x="10748" y="550"/>
                  </a:lnTo>
                  <a:lnTo>
                    <a:pt x="10366" y="167"/>
                  </a:lnTo>
                  <a:lnTo>
                    <a:pt x="10268" y="167"/>
                  </a:lnTo>
                  <a:lnTo>
                    <a:pt x="5413" y="5024"/>
                  </a:lnTo>
                  <a:lnTo>
                    <a:pt x="563" y="173"/>
                  </a:lnTo>
                  <a:close/>
                  <a:moveTo>
                    <a:pt x="121" y="613"/>
                  </a:moveTo>
                  <a:cubicBezTo>
                    <a:pt x="242" y="734"/>
                    <a:pt x="439" y="734"/>
                    <a:pt x="560" y="613"/>
                  </a:cubicBezTo>
                  <a:cubicBezTo>
                    <a:pt x="681" y="492"/>
                    <a:pt x="681" y="296"/>
                    <a:pt x="560" y="175"/>
                  </a:cubicBezTo>
                  <a:cubicBezTo>
                    <a:pt x="439" y="54"/>
                    <a:pt x="242" y="54"/>
                    <a:pt x="121" y="175"/>
                  </a:cubicBezTo>
                  <a:cubicBezTo>
                    <a:pt x="0" y="296"/>
                    <a:pt x="0" y="492"/>
                    <a:pt x="121" y="613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</p:sp>
      </p:grpSp>
      <p:sp>
        <p:nvSpPr>
          <p:cNvPr id="66" name="文本框 65"/>
          <p:cNvSpPr txBox="1"/>
          <p:nvPr/>
        </p:nvSpPr>
        <p:spPr>
          <a:xfrm>
            <a:off x="3887023" y="2150729"/>
            <a:ext cx="6795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30" dirty="0" smtClean="0">
                <a:solidFill>
                  <a:srgbClr val="FFC000"/>
                </a:solidFill>
                <a:cs typeface="+mn-ea"/>
                <a:sym typeface="+mn-lt"/>
              </a:rPr>
              <a:t>提高</a:t>
            </a:r>
            <a:r>
              <a:rPr lang="zh-CN" altLang="en-US" spc="130" dirty="0">
                <a:solidFill>
                  <a:srgbClr val="FFC000"/>
                </a:solidFill>
                <a:cs typeface="+mn-ea"/>
                <a:sym typeface="+mn-lt"/>
              </a:rPr>
              <a:t>解决方案部署速度</a:t>
            </a:r>
            <a:r>
              <a:rPr lang="zh-CN" altLang="en-US" spc="130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 spc="13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lang="zh-CN" altLang="en-US" spc="130" dirty="0">
                <a:solidFill>
                  <a:schemeClr val="bg1"/>
                </a:solidFill>
                <a:cs typeface="+mn-ea"/>
                <a:sym typeface="+mn-lt"/>
              </a:rPr>
              <a:t>个工作日部署一套解决方案。对产业链进行整合，提高和上游友商的合作级别</a:t>
            </a: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60401"/>
              </p:ext>
            </p:extLst>
          </p:nvPr>
        </p:nvGraphicFramePr>
        <p:xfrm>
          <a:off x="938856" y="4198014"/>
          <a:ext cx="10111204" cy="25423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3866">
                  <a:extLst>
                    <a:ext uri="{9D8B030D-6E8A-4147-A177-3AD203B41FA5}">
                      <a16:colId xmlns:a16="http://schemas.microsoft.com/office/drawing/2014/main" val="4037119914"/>
                    </a:ext>
                  </a:extLst>
                </a:gridCol>
                <a:gridCol w="4972170">
                  <a:extLst>
                    <a:ext uri="{9D8B030D-6E8A-4147-A177-3AD203B41FA5}">
                      <a16:colId xmlns:a16="http://schemas.microsoft.com/office/drawing/2014/main" val="3525787545"/>
                    </a:ext>
                  </a:extLst>
                </a:gridCol>
                <a:gridCol w="3235168">
                  <a:extLst>
                    <a:ext uri="{9D8B030D-6E8A-4147-A177-3AD203B41FA5}">
                      <a16:colId xmlns:a16="http://schemas.microsoft.com/office/drawing/2014/main" val="3687710033"/>
                    </a:ext>
                  </a:extLst>
                </a:gridCol>
              </a:tblGrid>
              <a:tr h="384034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时间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产品进展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业务进展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56329"/>
                  </a:ext>
                </a:extLst>
              </a:tr>
              <a:tr h="719447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第一年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打造路径规划软件</a:t>
                      </a:r>
                      <a:r>
                        <a:rPr lang="en-US" altLang="zh-CN" dirty="0" smtClean="0">
                          <a:solidFill>
                            <a:schemeClr val="bg2"/>
                          </a:solidFill>
                        </a:rPr>
                        <a:t>2.0</a:t>
                      </a:r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版，支持路径自由编辑</a:t>
                      </a:r>
                      <a:endParaRPr lang="en-US" altLang="zh-CN" dirty="0" smtClean="0">
                        <a:solidFill>
                          <a:schemeClr val="bg2"/>
                        </a:solidFill>
                      </a:endParaRPr>
                    </a:p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打造识别算法</a:t>
                      </a:r>
                      <a:r>
                        <a:rPr lang="en-US" altLang="zh-CN" dirty="0" smtClean="0">
                          <a:solidFill>
                            <a:schemeClr val="bg2"/>
                          </a:solidFill>
                        </a:rPr>
                        <a:t>2.0</a:t>
                      </a:r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版，降低漏检率</a:t>
                      </a:r>
                      <a:r>
                        <a:rPr lang="en-US" altLang="zh-CN" dirty="0" smtClean="0">
                          <a:solidFill>
                            <a:schemeClr val="bg2"/>
                          </a:solidFill>
                        </a:rPr>
                        <a:t>10%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招聘兼职、专职人员。形成专门巡检服务团队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337852"/>
                  </a:ext>
                </a:extLst>
              </a:tr>
              <a:tr h="719447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第二年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打造识别算法</a:t>
                      </a:r>
                      <a:r>
                        <a:rPr lang="en-US" altLang="zh-CN" dirty="0" smtClean="0">
                          <a:solidFill>
                            <a:schemeClr val="bg2"/>
                          </a:solidFill>
                        </a:rPr>
                        <a:t>3.0</a:t>
                      </a:r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版，争取识别</a:t>
                      </a:r>
                      <a:r>
                        <a:rPr lang="en-US" altLang="zh-CN" dirty="0" smtClean="0">
                          <a:solidFill>
                            <a:schemeClr val="bg2"/>
                          </a:solidFill>
                        </a:rPr>
                        <a:t>20</a:t>
                      </a:r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种缺陷，</a:t>
                      </a:r>
                      <a:r>
                        <a:rPr lang="en-US" altLang="zh-CN" dirty="0" smtClean="0">
                          <a:solidFill>
                            <a:schemeClr val="bg2"/>
                          </a:solidFill>
                        </a:rPr>
                        <a:t>FPS</a:t>
                      </a:r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值提升到</a:t>
                      </a:r>
                      <a:r>
                        <a:rPr lang="en-US" altLang="zh-CN" dirty="0" smtClean="0">
                          <a:solidFill>
                            <a:schemeClr val="bg2"/>
                          </a:solidFill>
                        </a:rPr>
                        <a:t>15</a:t>
                      </a:r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以上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招聘人员，将方案部署步骤固定化，提高部署速度与标准性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811146"/>
                  </a:ext>
                </a:extLst>
              </a:tr>
              <a:tr h="719447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第三年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升级识别算法，尝试新兴识别算法；融合双目相机、红外相机等多传感器，实现综合检测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2"/>
                          </a:solidFill>
                        </a:rPr>
                        <a:t>强化人员，升级与合作伙伴，特别是上游公司合作关系</a:t>
                      </a:r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13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9035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内容占位符 20" descr="基建"/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1010611" y="2677355"/>
            <a:ext cx="2830830" cy="165989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16"/>
          </p:nvPr>
        </p:nvSpPr>
        <p:spPr>
          <a:xfrm>
            <a:off x="944880" y="4549884"/>
            <a:ext cx="3027045" cy="17691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自</a:t>
            </a:r>
            <a:r>
              <a:rPr lang="en-US" altLang="zh-CN" sz="1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2018</a:t>
            </a:r>
            <a:r>
              <a:rPr sz="1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年起国家多次强调加力新基建，特高压输电是</a:t>
            </a:r>
            <a:r>
              <a:rPr lang="zh-CN" altLang="en-US" sz="1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新基建七大项目</a:t>
            </a:r>
            <a:r>
              <a:rPr lang="zh-CN" altLang="en-US" sz="18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之一，建成、在建多条线路</a:t>
            </a:r>
            <a:endParaRPr lang="zh-CN" altLang="en-US" sz="18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endParaRPr lang="zh-CN" altLang="en-US" sz="1800" dirty="0"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7"/>
          </p:nvPr>
        </p:nvSpPr>
        <p:spPr>
          <a:xfrm>
            <a:off x="1220470" y="1958950"/>
            <a:ext cx="2496185" cy="5632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2400" b="1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新基建重点项目</a:t>
            </a:r>
          </a:p>
          <a:p>
            <a:pPr marL="0" indent="0" algn="ctr">
              <a:buNone/>
            </a:pPr>
            <a:endParaRPr lang="zh-CN" altLang="en-US" sz="2400" b="1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half" idx="19"/>
          </p:nvPr>
        </p:nvSpPr>
        <p:spPr>
          <a:xfrm>
            <a:off x="4785191" y="4549884"/>
            <a:ext cx="3027045" cy="1769110"/>
          </a:xfrm>
        </p:spPr>
        <p:txBody>
          <a:bodyPr/>
          <a:lstStyle/>
          <a:p>
            <a:pPr marL="0" indent="0">
              <a:buNone/>
            </a:pPr>
            <a:r>
              <a:rPr sz="1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激发市场活力带动设备制造企业恢复生产、走出疫情影响</a:t>
            </a:r>
            <a:endParaRPr lang="zh-CN" altLang="en-US" sz="1800" dirty="0"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half" idx="22"/>
          </p:nvPr>
        </p:nvSpPr>
        <p:spPr>
          <a:xfrm>
            <a:off x="8625502" y="4549884"/>
            <a:ext cx="3027045" cy="1769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国家电网公司聚焦大数据中心、工业互联网、</a:t>
            </a:r>
            <a:r>
              <a:rPr lang="en-US" altLang="zh-CN" sz="18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5G</a:t>
            </a:r>
            <a:r>
              <a:rPr lang="zh-CN" altLang="en-US" sz="18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、</a:t>
            </a:r>
            <a:r>
              <a:rPr lang="zh-CN" altLang="en-US" sz="18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人工智能，投资</a:t>
            </a:r>
            <a:r>
              <a:rPr lang="zh-CN" altLang="en-US" sz="18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约</a:t>
            </a:r>
            <a:r>
              <a:rPr lang="en-US" altLang="zh-CN" sz="18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247</a:t>
            </a:r>
            <a:r>
              <a:rPr lang="zh-CN" altLang="en-US" sz="18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亿元实施</a:t>
            </a:r>
            <a:r>
              <a:rPr lang="zh-CN" altLang="en-US" sz="18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“数字新基建”</a:t>
            </a:r>
            <a:endParaRPr lang="zh-CN" altLang="en-US" sz="1800" dirty="0">
              <a:solidFill>
                <a:schemeClr val="bg2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9860" y="144145"/>
            <a:ext cx="2967990" cy="62801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宏观趋势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67522" y="1029802"/>
            <a:ext cx="7455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2"/>
                </a:solidFill>
                <a:cs typeface="+mn-ea"/>
                <a:sym typeface="+mn-lt"/>
              </a:rPr>
              <a:t>特高压建设进入上升期，电网数字化建设起步</a:t>
            </a:r>
          </a:p>
          <a:p>
            <a:endParaRPr lang="zh-CN" altLang="en-US" sz="2800" dirty="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8908" y="6225758"/>
            <a:ext cx="7586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cs typeface="+mn-ea"/>
                <a:sym typeface="+mn-lt"/>
              </a:rPr>
              <a:t>未来</a:t>
            </a:r>
            <a:r>
              <a:rPr lang="zh-CN" altLang="en-US" sz="2400" b="1" dirty="0" smtClean="0">
                <a:solidFill>
                  <a:schemeClr val="accent4"/>
                </a:solidFill>
                <a:cs typeface="+mn-ea"/>
                <a:sym typeface="+mn-lt"/>
              </a:rPr>
              <a:t>特高压</a:t>
            </a:r>
            <a:r>
              <a:rPr lang="zh-CN" altLang="en-US" sz="2400" b="1" dirty="0">
                <a:solidFill>
                  <a:schemeClr val="accent4"/>
                </a:solidFill>
                <a:cs typeface="+mn-ea"/>
                <a:sym typeface="+mn-lt"/>
              </a:rPr>
              <a:t>线路巡检工作需求</a:t>
            </a:r>
            <a:r>
              <a:rPr lang="zh-CN" altLang="en-US" sz="2400" b="1" dirty="0" smtClean="0">
                <a:solidFill>
                  <a:schemeClr val="accent4"/>
                </a:solidFill>
                <a:cs typeface="+mn-ea"/>
                <a:sym typeface="+mn-lt"/>
              </a:rPr>
              <a:t>大 是一</a:t>
            </a:r>
            <a:r>
              <a:rPr lang="zh-CN" altLang="en-US" sz="2400" b="1" dirty="0">
                <a:solidFill>
                  <a:schemeClr val="accent4"/>
                </a:solidFill>
                <a:cs typeface="+mn-ea"/>
                <a:sym typeface="+mn-lt"/>
              </a:rPr>
              <a:t>片蓝海市场</a:t>
            </a:r>
          </a:p>
          <a:p>
            <a:endParaRPr lang="zh-CN" altLang="en-US" sz="2400" dirty="0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14" y="2677355"/>
            <a:ext cx="2831465" cy="1659890"/>
          </a:xfrm>
        </p:spPr>
      </p:pic>
      <p:sp>
        <p:nvSpPr>
          <p:cNvPr id="17" name="内容占位符 8"/>
          <p:cNvSpPr>
            <a:spLocks noGrp="1"/>
          </p:cNvSpPr>
          <p:nvPr>
            <p:ph sz="half" idx="20"/>
          </p:nvPr>
        </p:nvSpPr>
        <p:spPr>
          <a:xfrm>
            <a:off x="8897264" y="1950720"/>
            <a:ext cx="2483523" cy="438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数字基建是关键</a:t>
            </a:r>
            <a:endParaRPr lang="zh-CN" altLang="en-US" sz="2400" b="1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marL="0" indent="0" algn="ctr">
              <a:buNone/>
            </a:pPr>
            <a:endParaRPr lang="zh-CN" altLang="en-US" sz="2400" b="1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" name="内容占位符 18" descr="会议"/>
          <p:cNvPicPr>
            <a:picLocks noGrp="1" noChangeAspect="1"/>
          </p:cNvPicPr>
          <p:nvPr>
            <p:ph sz="half" idx="18"/>
          </p:nvPr>
        </p:nvPicPr>
        <p:blipFill>
          <a:blip r:embed="rId6"/>
          <a:stretch>
            <a:fillRect/>
          </a:stretch>
        </p:blipFill>
        <p:spPr>
          <a:xfrm>
            <a:off x="4785191" y="2693988"/>
            <a:ext cx="2831465" cy="1657350"/>
          </a:xfrm>
          <a:prstGeom prst="rect">
            <a:avLst/>
          </a:prstGeom>
        </p:spPr>
      </p:pic>
      <p:sp>
        <p:nvSpPr>
          <p:cNvPr id="22" name="内容占位符 5"/>
          <p:cNvSpPr>
            <a:spLocks noGrp="1"/>
          </p:cNvSpPr>
          <p:nvPr>
            <p:ph sz="half" idx="17"/>
          </p:nvPr>
        </p:nvSpPr>
        <p:spPr>
          <a:xfrm>
            <a:off x="5058867" y="1958950"/>
            <a:ext cx="2496185" cy="5632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社会投资焦点</a:t>
            </a:r>
            <a:endParaRPr lang="zh-CN" altLang="en-US" sz="2400" b="1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4" name="内容占位符 18" descr="会议"/>
          <p:cNvPicPr>
            <a:picLocks noGrp="1" noChangeAspect="1"/>
          </p:cNvPicPr>
          <p:nvPr>
            <p:ph sz="half" idx="18"/>
          </p:nvPr>
        </p:nvPicPr>
        <p:blipFill>
          <a:blip r:embed="rId6"/>
          <a:stretch>
            <a:fillRect/>
          </a:stretch>
        </p:blipFill>
        <p:spPr>
          <a:xfrm>
            <a:off x="4819495" y="2679895"/>
            <a:ext cx="2831465" cy="1657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3"/>
          <a:stretch/>
        </p:blipFill>
        <p:spPr>
          <a:xfrm>
            <a:off x="0" y="-86061"/>
            <a:ext cx="6088284" cy="6944061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7176161" y="1865266"/>
            <a:ext cx="540746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 smtClean="0">
                <a:solidFill>
                  <a:schemeClr val="bg2"/>
                </a:solidFill>
                <a:cs typeface="+mn-ea"/>
                <a:sym typeface="+mn-lt"/>
              </a:rPr>
              <a:t>初步</a:t>
            </a:r>
            <a:r>
              <a:rPr lang="zh-CN" altLang="en-US" sz="2400" dirty="0">
                <a:solidFill>
                  <a:schemeClr val="bg2"/>
                </a:solidFill>
                <a:cs typeface="+mn-ea"/>
                <a:sym typeface="+mn-lt"/>
              </a:rPr>
              <a:t>验证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l" defTabSz="121920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保定市试点</a:t>
            </a:r>
            <a:r>
              <a:rPr lang="en-US" altLang="zh-CN" sz="1600" dirty="0">
                <a:solidFill>
                  <a:schemeClr val="accent4"/>
                </a:solidFill>
                <a:cs typeface="+mn-ea"/>
                <a:sym typeface="+mn-lt"/>
              </a:rPr>
              <a:t>3</a:t>
            </a:r>
            <a:r>
              <a:rPr lang="zh-CN" altLang="en-US" sz="1600" dirty="0">
                <a:solidFill>
                  <a:schemeClr val="accent4"/>
                </a:solidFill>
                <a:cs typeface="+mn-ea"/>
                <a:sym typeface="+mn-lt"/>
              </a:rPr>
              <a:t>条输电线路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赢得用户口碑。</a:t>
            </a:r>
          </a:p>
          <a:p>
            <a:pPr algn="l" defTabSz="1219200">
              <a:lnSpc>
                <a:spcPct val="150000"/>
              </a:lnSpc>
              <a:spcBef>
                <a:spcPct val="0"/>
              </a:spcBef>
              <a:defRPr/>
            </a:pPr>
            <a:endParaRPr lang="zh-CN" altLang="en-US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134585" y="3056905"/>
            <a:ext cx="541684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  <a:cs typeface="+mn-ea"/>
                <a:sym typeface="+mn-lt"/>
              </a:rPr>
              <a:t>规模</a:t>
            </a:r>
            <a:r>
              <a:rPr lang="zh-CN" altLang="en-US" sz="2400" dirty="0">
                <a:solidFill>
                  <a:schemeClr val="bg2"/>
                </a:solidFill>
                <a:cs typeface="+mn-ea"/>
                <a:sym typeface="+mn-lt"/>
              </a:rPr>
              <a:t>应用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保定市下辖</a:t>
            </a:r>
            <a:r>
              <a:rPr lang="en-US" altLang="zh-CN" sz="1600" dirty="0">
                <a:solidFill>
                  <a:schemeClr val="accent4"/>
                </a:solidFill>
                <a:cs typeface="+mn-ea"/>
                <a:sym typeface="+mn-lt"/>
              </a:rPr>
              <a:t>1</a:t>
            </a:r>
            <a:r>
              <a:rPr lang="zh-CN" altLang="en-US" sz="1600" dirty="0">
                <a:solidFill>
                  <a:schemeClr val="accent4"/>
                </a:solidFill>
                <a:cs typeface="+mn-ea"/>
                <a:sym typeface="+mn-lt"/>
              </a:rPr>
              <a:t>个县级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供电公司使用智能巡检方案。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134585" y="4130712"/>
            <a:ext cx="5158877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  <a:cs typeface="+mn-ea"/>
                <a:sym typeface="+mn-lt"/>
              </a:rPr>
              <a:t>市场</a:t>
            </a:r>
            <a:r>
              <a:rPr lang="zh-CN" altLang="en-US" sz="2400" dirty="0">
                <a:solidFill>
                  <a:schemeClr val="bg2"/>
                </a:solidFill>
                <a:cs typeface="+mn-ea"/>
                <a:sym typeface="+mn-lt"/>
              </a:rPr>
              <a:t>布局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向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河北省电网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家地市公司推广产品，争取占领</a:t>
            </a:r>
            <a:r>
              <a:rPr lang="en-US" altLang="zh-CN" sz="1600" dirty="0">
                <a:solidFill>
                  <a:schemeClr val="accent4"/>
                </a:solidFill>
                <a:cs typeface="+mn-ea"/>
                <a:sym typeface="+mn-lt"/>
              </a:rPr>
              <a:t>500Km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有效巡检线路。</a:t>
            </a:r>
          </a:p>
          <a:p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134585" y="5400261"/>
            <a:ext cx="5188730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  <a:cs typeface="+mn-ea"/>
                <a:sym typeface="+mn-lt"/>
              </a:rPr>
              <a:t>推广</a:t>
            </a:r>
            <a:r>
              <a:rPr lang="zh-CN" altLang="en-US" sz="2400" dirty="0">
                <a:solidFill>
                  <a:schemeClr val="bg2"/>
                </a:solidFill>
                <a:cs typeface="+mn-ea"/>
                <a:sym typeface="+mn-lt"/>
              </a:rPr>
              <a:t>阶段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面向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甘肃、陕西、贵州特高压途径及偏远地区开拓市场，占领</a:t>
            </a:r>
            <a:r>
              <a:rPr lang="en-US" altLang="zh-CN" sz="1600" dirty="0">
                <a:solidFill>
                  <a:schemeClr val="accent4"/>
                </a:solidFill>
                <a:cs typeface="+mn-ea"/>
                <a:sym typeface="+mn-lt"/>
              </a:rPr>
              <a:t>9</a:t>
            </a:r>
            <a:r>
              <a:rPr lang="zh-CN" altLang="en-US" sz="1600" dirty="0">
                <a:solidFill>
                  <a:schemeClr val="accent4"/>
                </a:solidFill>
                <a:cs typeface="+mn-ea"/>
                <a:sym typeface="+mn-lt"/>
              </a:rPr>
              <a:t>个市级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公司市场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7176161" y="668028"/>
            <a:ext cx="534869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  <a:cs typeface="+mn-ea"/>
                <a:sym typeface="+mn-lt"/>
              </a:rPr>
              <a:t>电网</a:t>
            </a:r>
            <a:r>
              <a:rPr lang="zh-CN" altLang="en-US" sz="2400" dirty="0">
                <a:solidFill>
                  <a:schemeClr val="bg2"/>
                </a:solidFill>
                <a:cs typeface="+mn-ea"/>
                <a:sym typeface="+mn-lt"/>
              </a:rPr>
              <a:t>投标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向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国家电网进行</a:t>
            </a:r>
            <a:r>
              <a:rPr lang="zh-CN" altLang="en-US" sz="1600" dirty="0">
                <a:solidFill>
                  <a:schemeClr val="accent4"/>
                </a:solidFill>
                <a:cs typeface="+mn-ea"/>
                <a:sym typeface="+mn-lt"/>
              </a:rPr>
              <a:t>投标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，争取市场平台</a:t>
            </a:r>
          </a:p>
          <a:p>
            <a:pPr>
              <a:lnSpc>
                <a:spcPct val="15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 descr="地图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63524" y="1304925"/>
            <a:ext cx="8015331" cy="5254448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8592" y="535260"/>
            <a:ext cx="3761800" cy="246643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33045" y="184150"/>
            <a:ext cx="0" cy="55880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6"/>
          <p:cNvSpPr/>
          <p:nvPr/>
        </p:nvSpPr>
        <p:spPr>
          <a:xfrm>
            <a:off x="229870" y="14414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市场规划</a:t>
            </a:r>
          </a:p>
        </p:txBody>
      </p:sp>
      <p:sp>
        <p:nvSpPr>
          <p:cNvPr id="12" name="六边形 11"/>
          <p:cNvSpPr/>
          <p:nvPr/>
        </p:nvSpPr>
        <p:spPr>
          <a:xfrm rot="1800000">
            <a:off x="6472378" y="3129058"/>
            <a:ext cx="576569" cy="497042"/>
          </a:xfrm>
          <a:prstGeom prst="hexagon">
            <a:avLst>
              <a:gd name="adj" fmla="val 29464"/>
              <a:gd name="vf" fmla="val 115470"/>
            </a:avLst>
          </a:prstGeom>
          <a:noFill/>
          <a:ln w="19050" cap="rnd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13652"/>
              </a:solidFill>
            </a:endParaRPr>
          </a:p>
        </p:txBody>
      </p:sp>
      <p:sp>
        <p:nvSpPr>
          <p:cNvPr id="13" name="六边形 12"/>
          <p:cNvSpPr/>
          <p:nvPr/>
        </p:nvSpPr>
        <p:spPr>
          <a:xfrm rot="1800000">
            <a:off x="6472378" y="4250925"/>
            <a:ext cx="576569" cy="497042"/>
          </a:xfrm>
          <a:prstGeom prst="hexagon">
            <a:avLst>
              <a:gd name="adj" fmla="val 29464"/>
              <a:gd name="vf" fmla="val 115470"/>
            </a:avLst>
          </a:prstGeom>
          <a:noFill/>
          <a:ln w="19050" cap="rnd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13652"/>
              </a:solidFill>
            </a:endParaRPr>
          </a:p>
        </p:txBody>
      </p:sp>
      <p:sp>
        <p:nvSpPr>
          <p:cNvPr id="14" name="六边形 13"/>
          <p:cNvSpPr/>
          <p:nvPr/>
        </p:nvSpPr>
        <p:spPr>
          <a:xfrm rot="1800000">
            <a:off x="6472378" y="857776"/>
            <a:ext cx="576569" cy="497042"/>
          </a:xfrm>
          <a:prstGeom prst="hexagon">
            <a:avLst>
              <a:gd name="adj" fmla="val 29464"/>
              <a:gd name="vf" fmla="val 115470"/>
            </a:avLst>
          </a:prstGeom>
          <a:noFill/>
          <a:ln w="19050" cap="rnd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13652"/>
              </a:solidFill>
            </a:endParaRPr>
          </a:p>
        </p:txBody>
      </p:sp>
      <p:sp>
        <p:nvSpPr>
          <p:cNvPr id="15" name="六边形 14"/>
          <p:cNvSpPr/>
          <p:nvPr/>
        </p:nvSpPr>
        <p:spPr>
          <a:xfrm rot="1800000">
            <a:off x="6472378" y="2042185"/>
            <a:ext cx="576569" cy="497042"/>
          </a:xfrm>
          <a:prstGeom prst="hexagon">
            <a:avLst>
              <a:gd name="adj" fmla="val 29464"/>
              <a:gd name="vf" fmla="val 115470"/>
            </a:avLst>
          </a:prstGeom>
          <a:noFill/>
          <a:ln w="19050" cap="rnd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13652"/>
              </a:solidFill>
            </a:endParaRPr>
          </a:p>
        </p:txBody>
      </p:sp>
      <p:sp>
        <p:nvSpPr>
          <p:cNvPr id="16" name="六边形 15"/>
          <p:cNvSpPr/>
          <p:nvPr/>
        </p:nvSpPr>
        <p:spPr>
          <a:xfrm rot="1800000">
            <a:off x="6472378" y="5501341"/>
            <a:ext cx="576569" cy="497042"/>
          </a:xfrm>
          <a:prstGeom prst="hexagon">
            <a:avLst>
              <a:gd name="adj" fmla="val 29464"/>
              <a:gd name="vf" fmla="val 115470"/>
            </a:avLst>
          </a:prstGeom>
          <a:noFill/>
          <a:ln w="19050" cap="rnd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1365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95872" y="902208"/>
            <a:ext cx="35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/>
                </a:solidFill>
              </a:rPr>
              <a:t>A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83680" y="2111624"/>
            <a:ext cx="35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B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83445" y="3192913"/>
            <a:ext cx="35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C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04866" y="5565196"/>
            <a:ext cx="35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E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83632" y="4309603"/>
            <a:ext cx="35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D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con"/>
          <p:cNvPicPr>
            <a:picLocks noChangeAspect="1"/>
          </p:cNvPicPr>
          <p:nvPr/>
        </p:nvPicPr>
        <p:blipFill>
          <a:blip r:embed="rId3"/>
          <a:srcRect t="4944" b="4944"/>
          <a:stretch>
            <a:fillRect/>
          </a:stretch>
        </p:blipFill>
        <p:spPr>
          <a:xfrm>
            <a:off x="-615950" y="-373062"/>
            <a:ext cx="13096240" cy="73666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64435" y="2206625"/>
            <a:ext cx="6704330" cy="2397760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0650" y="2597150"/>
            <a:ext cx="3771900" cy="7835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ctr"/>
            <a:r>
              <a:rPr lang="zh-CN" altLang="en-US" sz="4500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dist="38100" dir="12600000" algn="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塔线巡警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579120" y="3669030"/>
            <a:ext cx="127939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chemeClr val="bg1"/>
                </a:solidFill>
                <a:effectLst/>
                <a:cs typeface="+mn-ea"/>
                <a:sym typeface="+mn-lt"/>
              </a:rPr>
              <a:t>打造最高效的输电线路巡检解决方案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98295" y="1813403"/>
            <a:ext cx="12388590" cy="271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 descr="痛点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837" y="1699708"/>
            <a:ext cx="2972473" cy="2115343"/>
          </a:xfrm>
          <a:prstGeom prst="round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" t="-2468" r="4972" b="9568"/>
          <a:stretch>
            <a:fillRect/>
          </a:stretch>
        </p:blipFill>
        <p:spPr bwMode="auto">
          <a:xfrm>
            <a:off x="959530" y="1699708"/>
            <a:ext cx="2977372" cy="213060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8416477" y="4550058"/>
            <a:ext cx="2716597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单靠人力徒步巡线</a:t>
            </a:r>
            <a:r>
              <a:rPr lang="zh-CN" altLang="en-US" dirty="0">
                <a:solidFill>
                  <a:schemeClr val="accent4"/>
                </a:solidFill>
                <a:cs typeface="+mn-ea"/>
                <a:sym typeface="+mn-lt"/>
              </a:rPr>
              <a:t>耗时久、难度大。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效率极低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648511" y="4523545"/>
            <a:ext cx="281487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部分线路跨越山区等</a:t>
            </a:r>
            <a:r>
              <a:rPr lang="zh-CN" altLang="en-US" dirty="0">
                <a:solidFill>
                  <a:schemeClr val="accent4"/>
                </a:solidFill>
                <a:cs typeface="+mn-ea"/>
                <a:sym typeface="+mn-lt"/>
              </a:rPr>
              <a:t>险峻地带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，工作环境恶劣险峻，工人生命安全存在威胁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09774" y="4523545"/>
            <a:ext cx="2876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国内电网不断扩大，长距离输电线路如特（超）高压</a:t>
            </a:r>
            <a:r>
              <a:rPr lang="zh-CN" altLang="en-US" dirty="0">
                <a:solidFill>
                  <a:schemeClr val="accent4"/>
                </a:solidFill>
                <a:cs typeface="+mn-ea"/>
                <a:sym typeface="+mn-lt"/>
              </a:rPr>
              <a:t>线路增长迅速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，日常巡线工作量大</a:t>
            </a:r>
          </a:p>
        </p:txBody>
      </p:sp>
      <p:pic>
        <p:nvPicPr>
          <p:cNvPr id="4" name="图片 3" descr="痛点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245" y="1699708"/>
            <a:ext cx="2919060" cy="2106508"/>
          </a:xfrm>
          <a:prstGeom prst="round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巡检行业痛点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02757" y="1122261"/>
            <a:ext cx="1290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4"/>
                </a:solidFill>
              </a:rPr>
              <a:t>任务重</a:t>
            </a:r>
            <a:endParaRPr lang="zh-CN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18225" y="1122261"/>
            <a:ext cx="1290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4"/>
                </a:solidFill>
              </a:rPr>
              <a:t>效率低</a:t>
            </a:r>
            <a:endParaRPr lang="zh-CN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80614" y="1114629"/>
            <a:ext cx="1290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4"/>
                </a:solidFill>
              </a:rPr>
              <a:t>环境险</a:t>
            </a:r>
            <a:endParaRPr lang="zh-CN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35181" y="6277871"/>
            <a:ext cx="538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4"/>
                </a:solidFill>
                <a:cs typeface="+mn-ea"/>
                <a:sym typeface="+mn-lt"/>
              </a:rPr>
              <a:t>急需由现有无人机平台进行智能化升级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zh-CN">
                <a:latin typeface="+mn-lt"/>
                <a:ea typeface="+mn-ea"/>
                <a:cs typeface="+mn-ea"/>
                <a:sym typeface="+mn-lt"/>
              </a:rPr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单击输入您的封面副标题</a:t>
            </a:r>
          </a:p>
        </p:txBody>
      </p:sp>
      <p:pic>
        <p:nvPicPr>
          <p:cNvPr id="4" name="图片 3" descr="icon"/>
          <p:cNvPicPr>
            <a:picLocks noChangeAspect="1"/>
          </p:cNvPicPr>
          <p:nvPr/>
        </p:nvPicPr>
        <p:blipFill>
          <a:blip r:embed="rId36">
            <a:lum bright="24000"/>
          </a:blip>
          <a:srcRect t="4941" b="4941"/>
          <a:stretch>
            <a:fillRect/>
          </a:stretch>
        </p:blipFill>
        <p:spPr>
          <a:xfrm>
            <a:off x="-7620" y="-5080"/>
            <a:ext cx="12214225" cy="6861175"/>
          </a:xfrm>
          <a:prstGeom prst="rect">
            <a:avLst/>
          </a:prstGeom>
          <a:solidFill>
            <a:schemeClr val="tx2">
              <a:alpha val="75000"/>
            </a:schemeClr>
          </a:solidFill>
        </p:spPr>
      </p:pic>
      <p:sp>
        <p:nvSpPr>
          <p:cNvPr id="5" name="矩形 4"/>
          <p:cNvSpPr/>
          <p:nvPr/>
        </p:nvSpPr>
        <p:spPr>
          <a:xfrm>
            <a:off x="-36523" y="950309"/>
            <a:ext cx="12198985" cy="5483225"/>
          </a:xfrm>
          <a:prstGeom prst="rect">
            <a:avLst/>
          </a:pr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PA-组合 10"/>
          <p:cNvGrpSpPr/>
          <p:nvPr>
            <p:custDataLst>
              <p:tags r:id="rId4"/>
            </p:custDataLst>
          </p:nvPr>
        </p:nvGrpSpPr>
        <p:grpSpPr>
          <a:xfrm>
            <a:off x="1245870" y="1869880"/>
            <a:ext cx="9458960" cy="3924935"/>
            <a:chOff x="1056" y="2238"/>
            <a:chExt cx="16863" cy="7813"/>
          </a:xfrm>
        </p:grpSpPr>
        <p:sp>
          <p:nvSpPr>
            <p:cNvPr id="6" name="PA-文本框 5"/>
            <p:cNvSpPr txBox="1"/>
            <p:nvPr>
              <p:custDataLst>
                <p:tags r:id="rId6"/>
              </p:custDataLst>
            </p:nvPr>
          </p:nvSpPr>
          <p:spPr>
            <a:xfrm>
              <a:off x="1740" y="3746"/>
              <a:ext cx="3471" cy="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0" dirty="0">
                  <a:solidFill>
                    <a:schemeClr val="accent4"/>
                  </a:solidFill>
                  <a:cs typeface="+mn-ea"/>
                  <a:sym typeface="+mn-lt"/>
                </a:rPr>
                <a:t>自主巡检解决方案</a:t>
              </a:r>
            </a:p>
          </p:txBody>
        </p:sp>
        <p:sp>
          <p:nvSpPr>
            <p:cNvPr id="7" name="PA-文本框 6"/>
            <p:cNvSpPr txBox="1"/>
            <p:nvPr>
              <p:custDataLst>
                <p:tags r:id="rId7"/>
              </p:custDataLst>
            </p:nvPr>
          </p:nvSpPr>
          <p:spPr>
            <a:xfrm>
              <a:off x="7874" y="3469"/>
              <a:ext cx="3194" cy="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00" dirty="0" smtClean="0">
                  <a:solidFill>
                    <a:schemeClr val="accent4"/>
                  </a:solidFill>
                  <a:cs typeface="+mn-ea"/>
                  <a:sym typeface="+mn-lt"/>
                </a:rPr>
                <a:t>线路缺陷</a:t>
              </a:r>
              <a:r>
                <a:rPr lang="zh-CN" altLang="en-US" sz="1700" dirty="0">
                  <a:solidFill>
                    <a:schemeClr val="accent4"/>
                  </a:solidFill>
                  <a:cs typeface="+mn-ea"/>
                  <a:sym typeface="+mn-lt"/>
                </a:rPr>
                <a:t>人工智能识别解决方案</a:t>
              </a:r>
              <a:endParaRPr lang="zh-CN" altLang="en-US" sz="1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PA-圆角矩形 14"/>
            <p:cNvSpPr/>
            <p:nvPr>
              <p:custDataLst>
                <p:tags r:id="rId8"/>
              </p:custDataLst>
            </p:nvPr>
          </p:nvSpPr>
          <p:spPr>
            <a:xfrm>
              <a:off x="1056" y="2238"/>
              <a:ext cx="16863" cy="7813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PA-圆角矩形 15"/>
            <p:cNvSpPr/>
            <p:nvPr>
              <p:custDataLst>
                <p:tags r:id="rId9"/>
              </p:custDataLst>
            </p:nvPr>
          </p:nvSpPr>
          <p:spPr>
            <a:xfrm rot="5400000">
              <a:off x="234" y="4174"/>
              <a:ext cx="6704" cy="4573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PA-圆角矩形 18"/>
            <p:cNvSpPr/>
            <p:nvPr>
              <p:custDataLst>
                <p:tags r:id="rId10"/>
              </p:custDataLst>
            </p:nvPr>
          </p:nvSpPr>
          <p:spPr>
            <a:xfrm rot="16200000">
              <a:off x="2844" y="2382"/>
              <a:ext cx="1233" cy="3355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8" name="PA-图片 7" descr="无人机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7">
              <a:lum bright="-12000" contrast="-18000"/>
            </a:blip>
            <a:stretch>
              <a:fillRect/>
            </a:stretch>
          </p:blipFill>
          <p:spPr>
            <a:xfrm>
              <a:off x="1781" y="5288"/>
              <a:ext cx="3416" cy="3329"/>
            </a:xfrm>
            <a:prstGeom prst="rect">
              <a:avLst/>
            </a:prstGeom>
          </p:spPr>
        </p:pic>
        <p:sp>
          <p:nvSpPr>
            <p:cNvPr id="14" name="PA-圆角矩形 13"/>
            <p:cNvSpPr/>
            <p:nvPr>
              <p:custDataLst>
                <p:tags r:id="rId12"/>
              </p:custDataLst>
            </p:nvPr>
          </p:nvSpPr>
          <p:spPr>
            <a:xfrm rot="5400000">
              <a:off x="6237" y="4258"/>
              <a:ext cx="6702" cy="4405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PA-圆角矩形 19"/>
            <p:cNvSpPr/>
            <p:nvPr>
              <p:custDataLst>
                <p:tags r:id="rId13"/>
              </p:custDataLst>
            </p:nvPr>
          </p:nvSpPr>
          <p:spPr>
            <a:xfrm rot="5400000">
              <a:off x="12238" y="4349"/>
              <a:ext cx="6702" cy="4222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PA-圆角矩形 21"/>
            <p:cNvSpPr/>
            <p:nvPr>
              <p:custDataLst>
                <p:tags r:id="rId14"/>
              </p:custDataLst>
            </p:nvPr>
          </p:nvSpPr>
          <p:spPr>
            <a:xfrm rot="16200000">
              <a:off x="8923" y="2358"/>
              <a:ext cx="1212" cy="3355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PA-圆角矩形 24"/>
            <p:cNvSpPr/>
            <p:nvPr>
              <p:custDataLst>
                <p:tags r:id="rId15"/>
              </p:custDataLst>
            </p:nvPr>
          </p:nvSpPr>
          <p:spPr>
            <a:xfrm rot="16200000">
              <a:off x="14981" y="2358"/>
              <a:ext cx="1212" cy="3355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PA-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13978" y="3341"/>
              <a:ext cx="3234" cy="12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700" dirty="0" smtClean="0">
                  <a:solidFill>
                    <a:schemeClr val="accent4"/>
                  </a:solidFill>
                  <a:cs typeface="+mn-ea"/>
                  <a:sym typeface="+mn-lt"/>
                </a:rPr>
                <a:t>线路缺陷</a:t>
              </a:r>
              <a:r>
                <a:rPr lang="zh-CN" altLang="en-US" sz="1700" dirty="0">
                  <a:solidFill>
                    <a:schemeClr val="accent4"/>
                  </a:solidFill>
                  <a:cs typeface="+mn-ea"/>
                  <a:sym typeface="+mn-lt"/>
                </a:rPr>
                <a:t>数据管理报表解决方案</a:t>
              </a:r>
            </a:p>
          </p:txBody>
        </p:sp>
        <p:grpSp>
          <p:nvGrpSpPr>
            <p:cNvPr id="62" name="组合 5"/>
            <p:cNvGrpSpPr/>
            <p:nvPr/>
          </p:nvGrpSpPr>
          <p:grpSpPr>
            <a:xfrm>
              <a:off x="7749" y="5289"/>
              <a:ext cx="3639" cy="3328"/>
              <a:chOff x="441797" y="1916833"/>
              <a:chExt cx="10982795" cy="4535894"/>
            </a:xfrm>
          </p:grpSpPr>
          <p:pic>
            <p:nvPicPr>
              <p:cNvPr id="2097164" name="PA-21557018187_.pic_hd.jpg" descr="21557018187_.pic_hd.jp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8"/>
              <a:srcRect l="4183"/>
              <a:stretch>
                <a:fillRect/>
              </a:stretch>
            </p:blipFill>
            <p:spPr>
              <a:xfrm>
                <a:off x="447685" y="1916833"/>
                <a:ext cx="1933826" cy="1512168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97165" name="PA-31557018555_.pic_hd.jpg" descr="31557018555_.pic_hd.jp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9"/>
              <a:stretch>
                <a:fillRect/>
              </a:stretch>
            </p:blipFill>
            <p:spPr>
              <a:xfrm>
                <a:off x="2381512" y="1917442"/>
                <a:ext cx="2024627" cy="1511560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97166" name="PA-图片 2"/>
              <p:cNvPicPr>
                <a:picLocks noChangeAspect="1" noChangeArrowheads="1"/>
              </p:cNvPicPr>
              <p:nvPr>
                <p:custDataLst>
                  <p:tags r:id="rId22"/>
                </p:custDataLst>
              </p:nvPr>
            </p:nvPicPr>
            <p:blipFill>
              <a:blip r:embed="rId40" cstate="print"/>
              <a:srcRect/>
              <a:stretch>
                <a:fillRect/>
              </a:stretch>
            </p:blipFill>
            <p:spPr bwMode="auto">
              <a:xfrm>
                <a:off x="4400252" y="1916833"/>
                <a:ext cx="2262526" cy="15121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67" name="PA-图片 3"/>
              <p:cNvPicPr>
                <a:picLocks noChangeAspect="1" noChangeArrowheads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/>
              <a:srcRect/>
              <a:stretch>
                <a:fillRect/>
              </a:stretch>
            </p:blipFill>
            <p:spPr bwMode="auto">
              <a:xfrm>
                <a:off x="6662778" y="1917442"/>
                <a:ext cx="2385550" cy="15115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68" name="PA-图片 4"/>
              <p:cNvPicPr>
                <a:picLocks noChangeAspect="1" noChangeArrowheads="1"/>
              </p:cNvPicPr>
              <p:nvPr>
                <p:custDataLst>
                  <p:tags r:id="rId24"/>
                </p:custDataLst>
              </p:nvPr>
            </p:nvPicPr>
            <p:blipFill>
              <a:blip r:embed="rId42" cstate="print"/>
              <a:srcRect/>
              <a:stretch>
                <a:fillRect/>
              </a:stretch>
            </p:blipFill>
            <p:spPr bwMode="auto">
              <a:xfrm>
                <a:off x="9048328" y="1916833"/>
                <a:ext cx="2376264" cy="1511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69" name="PA-图片 5"/>
              <p:cNvPicPr>
                <a:picLocks noChangeAspect="1" noChangeArrowheads="1"/>
              </p:cNvPicPr>
              <p:nvPr>
                <p:custDataLst>
                  <p:tags r:id="rId25"/>
                </p:custDataLst>
              </p:nvPr>
            </p:nvPicPr>
            <p:blipFill>
              <a:blip r:embed="rId43" cstate="print"/>
              <a:srcRect/>
              <a:stretch>
                <a:fillRect/>
              </a:stretch>
            </p:blipFill>
            <p:spPr bwMode="auto">
              <a:xfrm>
                <a:off x="2741142" y="3429003"/>
                <a:ext cx="2300830" cy="15115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70" name="PA-图片 6"/>
              <p:cNvPicPr>
                <a:picLocks noChangeAspect="1" noChangeArrowheads="1"/>
              </p:cNvPicPr>
              <p:nvPr>
                <p:custDataLst>
                  <p:tags r:id="rId26"/>
                </p:custDataLst>
              </p:nvPr>
            </p:nvPicPr>
            <p:blipFill>
              <a:blip r:embed="rId44" cstate="print"/>
              <a:srcRect/>
              <a:stretch>
                <a:fillRect/>
              </a:stretch>
            </p:blipFill>
            <p:spPr bwMode="auto">
              <a:xfrm>
                <a:off x="441797" y="3429003"/>
                <a:ext cx="2299345" cy="15115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71" name="PA-图片 7"/>
              <p:cNvPicPr>
                <a:picLocks noChangeAspect="1" noChangeArrowheads="1"/>
              </p:cNvPicPr>
              <p:nvPr>
                <p:custDataLst>
                  <p:tags r:id="rId27"/>
                </p:custDataLst>
              </p:nvPr>
            </p:nvPicPr>
            <p:blipFill>
              <a:blip r:embed="rId45" cstate="print"/>
              <a:srcRect/>
              <a:stretch>
                <a:fillRect/>
              </a:stretch>
            </p:blipFill>
            <p:spPr bwMode="auto">
              <a:xfrm>
                <a:off x="5025685" y="3429001"/>
                <a:ext cx="2284645" cy="15115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72" name="PA-图片 8"/>
              <p:cNvPicPr>
                <a:picLocks noChangeAspect="1" noChangeArrowheads="1"/>
              </p:cNvPicPr>
              <p:nvPr>
                <p:custDataLst>
                  <p:tags r:id="rId28"/>
                </p:custDataLst>
              </p:nvPr>
            </p:nvPicPr>
            <p:blipFill>
              <a:blip r:embed="rId46" cstate="print"/>
              <a:srcRect/>
              <a:stretch>
                <a:fillRect/>
              </a:stretch>
            </p:blipFill>
            <p:spPr bwMode="auto">
              <a:xfrm>
                <a:off x="7310330" y="3429004"/>
                <a:ext cx="2268769" cy="15115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73" name="PA-图片 9"/>
              <p:cNvPicPr>
                <a:picLocks noChangeAspect="1" noChangeArrowheads="1"/>
              </p:cNvPicPr>
              <p:nvPr>
                <p:custDataLst>
                  <p:tags r:id="rId29"/>
                </p:custDataLst>
              </p:nvPr>
            </p:nvPicPr>
            <p:blipFill>
              <a:blip r:embed="rId47" cstate="print"/>
              <a:srcRect/>
              <a:stretch>
                <a:fillRect/>
              </a:stretch>
            </p:blipFill>
            <p:spPr bwMode="auto">
              <a:xfrm>
                <a:off x="441797" y="4940559"/>
                <a:ext cx="2261106" cy="151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74" name="PA-图片 10"/>
              <p:cNvPicPr>
                <a:picLocks noChangeAspect="1" noChangeArrowheads="1"/>
              </p:cNvPicPr>
              <p:nvPr>
                <p:custDataLst>
                  <p:tags r:id="rId30"/>
                </p:custDataLst>
              </p:nvPr>
            </p:nvPicPr>
            <p:blipFill>
              <a:blip r:embed="rId48" cstate="print"/>
              <a:srcRect/>
              <a:stretch>
                <a:fillRect/>
              </a:stretch>
            </p:blipFill>
            <p:spPr bwMode="auto">
              <a:xfrm>
                <a:off x="2676864" y="4940559"/>
                <a:ext cx="2267007" cy="1507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75" name="PA-图片 11"/>
              <p:cNvPicPr>
                <a:picLocks noChangeAspect="1" noChangeArrowheads="1"/>
              </p:cNvPicPr>
              <p:nvPr>
                <p:custDataLst>
                  <p:tags r:id="rId31"/>
                </p:custDataLst>
              </p:nvPr>
            </p:nvPicPr>
            <p:blipFill>
              <a:blip r:embed="rId49" cstate="print"/>
              <a:srcRect/>
              <a:stretch>
                <a:fillRect/>
              </a:stretch>
            </p:blipFill>
            <p:spPr bwMode="auto">
              <a:xfrm>
                <a:off x="4943870" y="4945195"/>
                <a:ext cx="2366459" cy="1507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76" name="PA-图片 12"/>
              <p:cNvPicPr>
                <a:picLocks noChangeAspect="1" noChangeArrowheads="1"/>
              </p:cNvPicPr>
              <p:nvPr>
                <p:custDataLst>
                  <p:tags r:id="rId32"/>
                </p:custDataLst>
              </p:nvPr>
            </p:nvPicPr>
            <p:blipFill>
              <a:blip r:embed="rId50" cstate="print"/>
              <a:srcRect/>
              <a:stretch>
                <a:fillRect/>
              </a:stretch>
            </p:blipFill>
            <p:spPr bwMode="auto">
              <a:xfrm>
                <a:off x="7309789" y="4940559"/>
                <a:ext cx="2249921" cy="1507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7177" name="PA-图片 14"/>
              <p:cNvPicPr>
                <a:picLocks noChangeAspect="1" noChangeArrowheads="1"/>
              </p:cNvPicPr>
              <p:nvPr>
                <p:custDataLst>
                  <p:tags r:id="rId33"/>
                </p:custDataLst>
              </p:nvPr>
            </p:nvPicPr>
            <p:blipFill>
              <a:blip r:embed="rId51" cstate="print"/>
              <a:srcRect/>
              <a:stretch>
                <a:fillRect/>
              </a:stretch>
            </p:blipFill>
            <p:spPr bwMode="auto">
              <a:xfrm>
                <a:off x="9559710" y="3429001"/>
                <a:ext cx="1864882" cy="30190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pic>
          <p:nvPicPr>
            <p:cNvPr id="61" name="PA-image51.jpe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52" cstate="print"/>
            <a:srcRect t="5993"/>
            <a:stretch>
              <a:fillRect/>
            </a:stretch>
          </p:blipFill>
          <p:spPr>
            <a:xfrm>
              <a:off x="13716" y="5406"/>
              <a:ext cx="3670" cy="3323"/>
            </a:xfrm>
            <a:prstGeom prst="rect">
              <a:avLst/>
            </a:prstGeom>
          </p:spPr>
        </p:pic>
        <p:sp>
          <p:nvSpPr>
            <p:cNvPr id="9" name="PA-文本框 8"/>
            <p:cNvSpPr txBox="1"/>
            <p:nvPr>
              <p:custDataLst>
                <p:tags r:id="rId18"/>
              </p:custDataLst>
            </p:nvPr>
          </p:nvSpPr>
          <p:spPr>
            <a:xfrm>
              <a:off x="6027" y="5095"/>
              <a:ext cx="893" cy="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>
                  <a:solidFill>
                    <a:srgbClr val="FFFF00"/>
                  </a:solidFill>
                  <a:cs typeface="+mn-ea"/>
                  <a:sym typeface="+mn-lt"/>
                </a:rPr>
                <a:t>+</a:t>
              </a:r>
            </a:p>
          </p:txBody>
        </p:sp>
        <p:sp>
          <p:nvSpPr>
            <p:cNvPr id="10" name="PA-文本框 9"/>
            <p:cNvSpPr txBox="1"/>
            <p:nvPr>
              <p:custDataLst>
                <p:tags r:id="rId19"/>
              </p:custDataLst>
            </p:nvPr>
          </p:nvSpPr>
          <p:spPr>
            <a:xfrm>
              <a:off x="11979" y="5095"/>
              <a:ext cx="893" cy="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>
                  <a:solidFill>
                    <a:srgbClr val="FFFF00"/>
                  </a:solidFill>
                  <a:cs typeface="+mn-ea"/>
                  <a:sym typeface="+mn-lt"/>
                </a:rPr>
                <a:t>+</a:t>
              </a:r>
            </a:p>
          </p:txBody>
        </p:sp>
      </p:grpSp>
      <p:sp>
        <p:nvSpPr>
          <p:cNvPr id="13" name="PA-文本框 12"/>
          <p:cNvSpPr txBox="1"/>
          <p:nvPr>
            <p:custDataLst>
              <p:tags r:id="rId5"/>
            </p:custDataLst>
          </p:nvPr>
        </p:nvSpPr>
        <p:spPr>
          <a:xfrm>
            <a:off x="2522309" y="1216465"/>
            <a:ext cx="691370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900" dirty="0" smtClean="0">
                <a:solidFill>
                  <a:schemeClr val="bg2"/>
                </a:solidFill>
                <a:cs typeface="+mn-ea"/>
                <a:sym typeface="+mn-lt"/>
              </a:rPr>
              <a:t>特高压输电线路</a:t>
            </a:r>
            <a:r>
              <a:rPr lang="zh-CN" altLang="en-US" sz="2900" dirty="0" smtClean="0">
                <a:solidFill>
                  <a:schemeClr val="bg2"/>
                </a:solidFill>
                <a:effectLst/>
                <a:cs typeface="+mn-ea"/>
                <a:sym typeface="+mn-lt"/>
              </a:rPr>
              <a:t>人工智能</a:t>
            </a:r>
            <a:r>
              <a:rPr lang="zh-CN" altLang="en-US" sz="2900" dirty="0">
                <a:solidFill>
                  <a:schemeClr val="bg2"/>
                </a:solidFill>
                <a:effectLst/>
                <a:cs typeface="+mn-ea"/>
                <a:sym typeface="+mn-lt"/>
              </a:rPr>
              <a:t>巡检方案</a:t>
            </a:r>
          </a:p>
        </p:txBody>
      </p:sp>
      <p:sp>
        <p:nvSpPr>
          <p:cNvPr id="18" name="标题 3"/>
          <p:cNvSpPr/>
          <p:nvPr/>
        </p:nvSpPr>
        <p:spPr>
          <a:xfrm>
            <a:off x="229870" y="14414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解决方案 </a:t>
            </a:r>
            <a:r>
              <a:rPr lang="zh-CN" altLang="en-US" sz="1500" dirty="0" smtClean="0">
                <a:latin typeface="+mn-lt"/>
                <a:ea typeface="+mn-ea"/>
                <a:cs typeface="+mn-ea"/>
                <a:sym typeface="+mn-lt"/>
              </a:rPr>
              <a:t>方案介绍</a:t>
            </a:r>
            <a:endParaRPr lang="zh-CN" altLang="en-US" sz="150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67957" y="144145"/>
            <a:ext cx="10160" cy="60960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221089" y="121285"/>
            <a:ext cx="2967990" cy="628015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解决方案 </a:t>
            </a:r>
            <a:r>
              <a:rPr lang="zh-CN" altLang="en-US" sz="1500" dirty="0" smtClean="0">
                <a:latin typeface="+mn-lt"/>
                <a:ea typeface="+mn-ea"/>
                <a:cs typeface="+mn-ea"/>
                <a:sym typeface="+mn-lt"/>
              </a:rPr>
              <a:t>方案架构</a:t>
            </a:r>
            <a:endParaRPr lang="zh-CN" altLang="en-US" sz="15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48315" y="1347938"/>
            <a:ext cx="2551809" cy="4701994"/>
          </a:xfrm>
          <a:prstGeom prst="rect">
            <a:avLst/>
          </a:prstGeom>
          <a:noFill/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37829" y="1329069"/>
            <a:ext cx="3466214" cy="4688958"/>
          </a:xfrm>
          <a:prstGeom prst="rect">
            <a:avLst/>
          </a:prstGeom>
          <a:noFill/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65283" y="1541719"/>
            <a:ext cx="2870790" cy="1509823"/>
          </a:xfrm>
          <a:prstGeom prst="rect">
            <a:avLst/>
          </a:prstGeom>
          <a:noFill/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65283" y="4274287"/>
            <a:ext cx="2870790" cy="1509823"/>
          </a:xfrm>
          <a:prstGeom prst="rect">
            <a:avLst/>
          </a:prstGeom>
          <a:noFill/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圆角矩形 23"/>
          <p:cNvSpPr/>
          <p:nvPr/>
        </p:nvSpPr>
        <p:spPr>
          <a:xfrm>
            <a:off x="4944154" y="3051542"/>
            <a:ext cx="3253563" cy="2806996"/>
          </a:xfrm>
          <a:custGeom>
            <a:avLst/>
            <a:gdLst>
              <a:gd name="connsiteX0" fmla="*/ 0 w 3009014"/>
              <a:gd name="connsiteY0" fmla="*/ 357970 h 2147777"/>
              <a:gd name="connsiteX1" fmla="*/ 357970 w 3009014"/>
              <a:gd name="connsiteY1" fmla="*/ 0 h 2147777"/>
              <a:gd name="connsiteX2" fmla="*/ 2651044 w 3009014"/>
              <a:gd name="connsiteY2" fmla="*/ 0 h 2147777"/>
              <a:gd name="connsiteX3" fmla="*/ 3009014 w 3009014"/>
              <a:gd name="connsiteY3" fmla="*/ 357970 h 2147777"/>
              <a:gd name="connsiteX4" fmla="*/ 3009014 w 3009014"/>
              <a:gd name="connsiteY4" fmla="*/ 1789807 h 2147777"/>
              <a:gd name="connsiteX5" fmla="*/ 2651044 w 3009014"/>
              <a:gd name="connsiteY5" fmla="*/ 2147777 h 2147777"/>
              <a:gd name="connsiteX6" fmla="*/ 357970 w 3009014"/>
              <a:gd name="connsiteY6" fmla="*/ 2147777 h 2147777"/>
              <a:gd name="connsiteX7" fmla="*/ 0 w 3009014"/>
              <a:gd name="connsiteY7" fmla="*/ 1789807 h 2147777"/>
              <a:gd name="connsiteX8" fmla="*/ 0 w 3009014"/>
              <a:gd name="connsiteY8" fmla="*/ 357970 h 2147777"/>
              <a:gd name="connsiteX0-1" fmla="*/ 4688958 w 7697972"/>
              <a:gd name="connsiteY0-2" fmla="*/ 3813551 h 5603358"/>
              <a:gd name="connsiteX1-3" fmla="*/ 5046928 w 7697972"/>
              <a:gd name="connsiteY1-4" fmla="*/ 3455581 h 5603358"/>
              <a:gd name="connsiteX2-5" fmla="*/ 7340002 w 7697972"/>
              <a:gd name="connsiteY2-6" fmla="*/ 3455581 h 5603358"/>
              <a:gd name="connsiteX3-7" fmla="*/ 7697972 w 7697972"/>
              <a:gd name="connsiteY3-8" fmla="*/ 3813551 h 5603358"/>
              <a:gd name="connsiteX4-9" fmla="*/ 7697972 w 7697972"/>
              <a:gd name="connsiteY4-10" fmla="*/ 5245388 h 5603358"/>
              <a:gd name="connsiteX5-11" fmla="*/ 7340002 w 7697972"/>
              <a:gd name="connsiteY5-12" fmla="*/ 5603358 h 5603358"/>
              <a:gd name="connsiteX6-13" fmla="*/ 5046928 w 7697972"/>
              <a:gd name="connsiteY6-14" fmla="*/ 5603358 h 5603358"/>
              <a:gd name="connsiteX7-15" fmla="*/ 4688958 w 7697972"/>
              <a:gd name="connsiteY7-16" fmla="*/ 5245388 h 5603358"/>
              <a:gd name="connsiteX8-17" fmla="*/ 4688958 w 7697972"/>
              <a:gd name="connsiteY8-18" fmla="*/ 3813551 h 5603358"/>
              <a:gd name="connsiteX9" fmla="*/ 0 w 7697972"/>
              <a:gd name="connsiteY9" fmla="*/ 0 h 5603358"/>
              <a:gd name="connsiteX0-19" fmla="*/ 0 w 3009014"/>
              <a:gd name="connsiteY0-20" fmla="*/ 357970 h 2147777"/>
              <a:gd name="connsiteX1-21" fmla="*/ 357970 w 3009014"/>
              <a:gd name="connsiteY1-22" fmla="*/ 0 h 2147777"/>
              <a:gd name="connsiteX2-23" fmla="*/ 2651044 w 3009014"/>
              <a:gd name="connsiteY2-24" fmla="*/ 0 h 2147777"/>
              <a:gd name="connsiteX3-25" fmla="*/ 3009014 w 3009014"/>
              <a:gd name="connsiteY3-26" fmla="*/ 357970 h 2147777"/>
              <a:gd name="connsiteX4-27" fmla="*/ 3009014 w 3009014"/>
              <a:gd name="connsiteY4-28" fmla="*/ 1789807 h 2147777"/>
              <a:gd name="connsiteX5-29" fmla="*/ 2651044 w 3009014"/>
              <a:gd name="connsiteY5-30" fmla="*/ 2147777 h 2147777"/>
              <a:gd name="connsiteX6-31" fmla="*/ 357970 w 3009014"/>
              <a:gd name="connsiteY6-32" fmla="*/ 2147777 h 2147777"/>
              <a:gd name="connsiteX7-33" fmla="*/ 0 w 3009014"/>
              <a:gd name="connsiteY7-34" fmla="*/ 1789807 h 2147777"/>
              <a:gd name="connsiteX8-35" fmla="*/ 0 w 3009014"/>
              <a:gd name="connsiteY8-36" fmla="*/ 357970 h 21477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09014" h="2147777">
                <a:moveTo>
                  <a:pt x="0" y="357970"/>
                </a:moveTo>
                <a:cubicBezTo>
                  <a:pt x="0" y="160269"/>
                  <a:pt x="160269" y="0"/>
                  <a:pt x="357970" y="0"/>
                </a:cubicBezTo>
                <a:lnTo>
                  <a:pt x="2651044" y="0"/>
                </a:lnTo>
                <a:cubicBezTo>
                  <a:pt x="2848745" y="0"/>
                  <a:pt x="3009014" y="160269"/>
                  <a:pt x="3009014" y="357970"/>
                </a:cubicBezTo>
                <a:lnTo>
                  <a:pt x="3009014" y="1789807"/>
                </a:lnTo>
                <a:cubicBezTo>
                  <a:pt x="3009014" y="1987508"/>
                  <a:pt x="2848745" y="2147777"/>
                  <a:pt x="2651044" y="2147777"/>
                </a:cubicBezTo>
                <a:lnTo>
                  <a:pt x="357970" y="2147777"/>
                </a:lnTo>
                <a:cubicBezTo>
                  <a:pt x="160269" y="2147777"/>
                  <a:pt x="0" y="1987508"/>
                  <a:pt x="0" y="1789807"/>
                </a:cubicBezTo>
                <a:lnTo>
                  <a:pt x="0" y="357970"/>
                </a:lnTo>
              </a:path>
            </a:pathLst>
          </a:custGeom>
          <a:noFill/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148315" y="3609753"/>
            <a:ext cx="2551809" cy="0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5188702" y="3140881"/>
            <a:ext cx="2775100" cy="831409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183385" y="4055423"/>
            <a:ext cx="2775100" cy="831409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183385" y="4952701"/>
            <a:ext cx="2775100" cy="831409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519640" y="1799515"/>
            <a:ext cx="1891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ln>
                  <a:noFill/>
                  <a:prstDash val="sysDash"/>
                </a:ln>
                <a:solidFill>
                  <a:schemeClr val="bg2"/>
                </a:solidFill>
                <a:cs typeface="+mn-ea"/>
                <a:sym typeface="+mn-lt"/>
              </a:rPr>
              <a:t>边缘计算设备</a:t>
            </a:r>
          </a:p>
          <a:p>
            <a:pPr algn="ctr"/>
            <a:endParaRPr lang="zh-CN" altLang="en-US" sz="2200" dirty="0">
              <a:ln>
                <a:noFill/>
                <a:prstDash val="sysDash"/>
              </a:ln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1" name="圆角矩形 23"/>
          <p:cNvSpPr/>
          <p:nvPr/>
        </p:nvSpPr>
        <p:spPr>
          <a:xfrm>
            <a:off x="4987569" y="1603169"/>
            <a:ext cx="3166732" cy="842407"/>
          </a:xfrm>
          <a:custGeom>
            <a:avLst/>
            <a:gdLst>
              <a:gd name="connsiteX0" fmla="*/ 0 w 3009014"/>
              <a:gd name="connsiteY0" fmla="*/ 357970 h 2147777"/>
              <a:gd name="connsiteX1" fmla="*/ 357970 w 3009014"/>
              <a:gd name="connsiteY1" fmla="*/ 0 h 2147777"/>
              <a:gd name="connsiteX2" fmla="*/ 2651044 w 3009014"/>
              <a:gd name="connsiteY2" fmla="*/ 0 h 2147777"/>
              <a:gd name="connsiteX3" fmla="*/ 3009014 w 3009014"/>
              <a:gd name="connsiteY3" fmla="*/ 357970 h 2147777"/>
              <a:gd name="connsiteX4" fmla="*/ 3009014 w 3009014"/>
              <a:gd name="connsiteY4" fmla="*/ 1789807 h 2147777"/>
              <a:gd name="connsiteX5" fmla="*/ 2651044 w 3009014"/>
              <a:gd name="connsiteY5" fmla="*/ 2147777 h 2147777"/>
              <a:gd name="connsiteX6" fmla="*/ 357970 w 3009014"/>
              <a:gd name="connsiteY6" fmla="*/ 2147777 h 2147777"/>
              <a:gd name="connsiteX7" fmla="*/ 0 w 3009014"/>
              <a:gd name="connsiteY7" fmla="*/ 1789807 h 2147777"/>
              <a:gd name="connsiteX8" fmla="*/ 0 w 3009014"/>
              <a:gd name="connsiteY8" fmla="*/ 357970 h 2147777"/>
              <a:gd name="connsiteX0-1" fmla="*/ 4688958 w 7697972"/>
              <a:gd name="connsiteY0-2" fmla="*/ 3813551 h 5603358"/>
              <a:gd name="connsiteX1-3" fmla="*/ 5046928 w 7697972"/>
              <a:gd name="connsiteY1-4" fmla="*/ 3455581 h 5603358"/>
              <a:gd name="connsiteX2-5" fmla="*/ 7340002 w 7697972"/>
              <a:gd name="connsiteY2-6" fmla="*/ 3455581 h 5603358"/>
              <a:gd name="connsiteX3-7" fmla="*/ 7697972 w 7697972"/>
              <a:gd name="connsiteY3-8" fmla="*/ 3813551 h 5603358"/>
              <a:gd name="connsiteX4-9" fmla="*/ 7697972 w 7697972"/>
              <a:gd name="connsiteY4-10" fmla="*/ 5245388 h 5603358"/>
              <a:gd name="connsiteX5-11" fmla="*/ 7340002 w 7697972"/>
              <a:gd name="connsiteY5-12" fmla="*/ 5603358 h 5603358"/>
              <a:gd name="connsiteX6-13" fmla="*/ 5046928 w 7697972"/>
              <a:gd name="connsiteY6-14" fmla="*/ 5603358 h 5603358"/>
              <a:gd name="connsiteX7-15" fmla="*/ 4688958 w 7697972"/>
              <a:gd name="connsiteY7-16" fmla="*/ 5245388 h 5603358"/>
              <a:gd name="connsiteX8-17" fmla="*/ 4688958 w 7697972"/>
              <a:gd name="connsiteY8-18" fmla="*/ 3813551 h 5603358"/>
              <a:gd name="connsiteX9" fmla="*/ 0 w 7697972"/>
              <a:gd name="connsiteY9" fmla="*/ 0 h 5603358"/>
              <a:gd name="connsiteX0-19" fmla="*/ 0 w 3009014"/>
              <a:gd name="connsiteY0-20" fmla="*/ 357970 h 2147777"/>
              <a:gd name="connsiteX1-21" fmla="*/ 357970 w 3009014"/>
              <a:gd name="connsiteY1-22" fmla="*/ 0 h 2147777"/>
              <a:gd name="connsiteX2-23" fmla="*/ 2651044 w 3009014"/>
              <a:gd name="connsiteY2-24" fmla="*/ 0 h 2147777"/>
              <a:gd name="connsiteX3-25" fmla="*/ 3009014 w 3009014"/>
              <a:gd name="connsiteY3-26" fmla="*/ 357970 h 2147777"/>
              <a:gd name="connsiteX4-27" fmla="*/ 3009014 w 3009014"/>
              <a:gd name="connsiteY4-28" fmla="*/ 1789807 h 2147777"/>
              <a:gd name="connsiteX5-29" fmla="*/ 2651044 w 3009014"/>
              <a:gd name="connsiteY5-30" fmla="*/ 2147777 h 2147777"/>
              <a:gd name="connsiteX6-31" fmla="*/ 357970 w 3009014"/>
              <a:gd name="connsiteY6-32" fmla="*/ 2147777 h 2147777"/>
              <a:gd name="connsiteX7-33" fmla="*/ 0 w 3009014"/>
              <a:gd name="connsiteY7-34" fmla="*/ 1789807 h 2147777"/>
              <a:gd name="connsiteX8-35" fmla="*/ 0 w 3009014"/>
              <a:gd name="connsiteY8-36" fmla="*/ 357970 h 21477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09014" h="2147777">
                <a:moveTo>
                  <a:pt x="0" y="357970"/>
                </a:moveTo>
                <a:cubicBezTo>
                  <a:pt x="0" y="160269"/>
                  <a:pt x="160269" y="0"/>
                  <a:pt x="357970" y="0"/>
                </a:cubicBezTo>
                <a:lnTo>
                  <a:pt x="2651044" y="0"/>
                </a:lnTo>
                <a:cubicBezTo>
                  <a:pt x="2848745" y="0"/>
                  <a:pt x="3009014" y="160269"/>
                  <a:pt x="3009014" y="357970"/>
                </a:cubicBezTo>
                <a:lnTo>
                  <a:pt x="3009014" y="1789807"/>
                </a:lnTo>
                <a:cubicBezTo>
                  <a:pt x="3009014" y="1987508"/>
                  <a:pt x="2848745" y="2147777"/>
                  <a:pt x="2651044" y="2147777"/>
                </a:cubicBezTo>
                <a:lnTo>
                  <a:pt x="357970" y="2147777"/>
                </a:lnTo>
                <a:cubicBezTo>
                  <a:pt x="160269" y="2147777"/>
                  <a:pt x="0" y="1987508"/>
                  <a:pt x="0" y="1789807"/>
                </a:cubicBezTo>
                <a:lnTo>
                  <a:pt x="0" y="35797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V="1">
            <a:off x="6358285" y="2445576"/>
            <a:ext cx="0" cy="60596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8060388" y="1676440"/>
            <a:ext cx="1213434" cy="13109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3315300" y="4513520"/>
            <a:ext cx="18680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693039" y="1954898"/>
            <a:ext cx="1272381" cy="1203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3315300" y="5361317"/>
            <a:ext cx="18680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23" idx="0"/>
            <a:endCxn id="22" idx="2"/>
          </p:cNvCxnSpPr>
          <p:nvPr/>
        </p:nvCxnSpPr>
        <p:spPr>
          <a:xfrm flipV="1">
            <a:off x="10600678" y="3051542"/>
            <a:ext cx="0" cy="1222745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519640" y="3388271"/>
            <a:ext cx="18917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ln>
                  <a:noFill/>
                  <a:prstDash val="sysDash"/>
                </a:ln>
                <a:solidFill>
                  <a:schemeClr val="bg2"/>
                </a:solidFill>
                <a:cs typeface="+mn-ea"/>
                <a:sym typeface="+mn-lt"/>
              </a:rPr>
              <a:t>路径控制</a:t>
            </a:r>
            <a:endParaRPr lang="zh-CN" altLang="en-US" sz="2200" dirty="0">
              <a:ln>
                <a:noFill/>
                <a:prstDash val="sysDash"/>
              </a:ln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519640" y="5214615"/>
            <a:ext cx="1891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ln>
                  <a:noFill/>
                  <a:prstDash val="sysDash"/>
                </a:ln>
                <a:solidFill>
                  <a:schemeClr val="bg2"/>
                </a:solidFill>
                <a:cs typeface="+mn-ea"/>
                <a:sym typeface="+mn-lt"/>
              </a:rPr>
              <a:t>飞行日志</a:t>
            </a:r>
            <a:endParaRPr lang="zh-CN" altLang="en-US" sz="2200" dirty="0">
              <a:ln>
                <a:noFill/>
                <a:prstDash val="sysDash"/>
              </a:ln>
              <a:solidFill>
                <a:schemeClr val="bg2"/>
              </a:solidFill>
              <a:cs typeface="+mn-ea"/>
              <a:sym typeface="+mn-lt"/>
            </a:endParaRPr>
          </a:p>
          <a:p>
            <a:pPr algn="ctr"/>
            <a:endParaRPr lang="zh-CN" altLang="en-US" sz="2200" dirty="0">
              <a:ln>
                <a:noFill/>
                <a:prstDash val="sysDash"/>
              </a:ln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380085" y="4178946"/>
            <a:ext cx="2232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人工智能缺陷识别算法</a:t>
            </a:r>
            <a:endParaRPr lang="zh-CN" altLang="en-US" sz="2000" dirty="0">
              <a:ln>
                <a:noFill/>
                <a:prstDash val="sysDash"/>
              </a:ln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461288" y="2566289"/>
            <a:ext cx="84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cs typeface="+mn-ea"/>
                <a:sym typeface="+mn-lt"/>
              </a:rPr>
              <a:t>嵌入</a:t>
            </a:r>
            <a:endParaRPr lang="zh-CN" altLang="en-US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678858" y="1554955"/>
            <a:ext cx="113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/>
                </a:solidFill>
                <a:cs typeface="+mn-ea"/>
                <a:sym typeface="+mn-lt"/>
              </a:rPr>
              <a:t>路径信息</a:t>
            </a:r>
            <a:endParaRPr lang="zh-CN" altLang="en-US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678858" y="2006212"/>
            <a:ext cx="113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+mn-ea"/>
                <a:sym typeface="+mn-lt"/>
              </a:rPr>
              <a:t>位置</a:t>
            </a:r>
            <a:r>
              <a:rPr lang="zh-CN" altLang="en-US" dirty="0" smtClean="0">
                <a:solidFill>
                  <a:schemeClr val="accent3"/>
                </a:solidFill>
                <a:cs typeface="+mn-ea"/>
                <a:sym typeface="+mn-lt"/>
              </a:rPr>
              <a:t>信息</a:t>
            </a:r>
            <a:endParaRPr lang="zh-CN" altLang="en-US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710965" y="4145636"/>
            <a:ext cx="113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+mn-ea"/>
                <a:sym typeface="+mn-lt"/>
              </a:rPr>
              <a:t>缺陷</a:t>
            </a:r>
            <a:r>
              <a:rPr lang="zh-CN" altLang="en-US" dirty="0" smtClean="0">
                <a:solidFill>
                  <a:schemeClr val="accent3"/>
                </a:solidFill>
                <a:cs typeface="+mn-ea"/>
                <a:sym typeface="+mn-lt"/>
              </a:rPr>
              <a:t>信息</a:t>
            </a:r>
            <a:endParaRPr lang="zh-CN" altLang="en-US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705661" y="4947072"/>
            <a:ext cx="113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/>
                </a:solidFill>
                <a:cs typeface="+mn-ea"/>
                <a:sym typeface="+mn-lt"/>
              </a:rPr>
              <a:t>位置信息</a:t>
            </a:r>
            <a:endParaRPr lang="zh-CN" altLang="en-US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426762" y="1347938"/>
            <a:ext cx="84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+mn-ea"/>
                <a:sym typeface="+mn-lt"/>
              </a:rPr>
              <a:t>搭载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0639000" y="3435718"/>
            <a:ext cx="84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+mn-ea"/>
                <a:sym typeface="+mn-lt"/>
              </a:rPr>
              <a:t>容纳</a:t>
            </a:r>
          </a:p>
        </p:txBody>
      </p:sp>
      <p:sp>
        <p:nvSpPr>
          <p:cNvPr id="76" name="圆角矩形 23"/>
          <p:cNvSpPr/>
          <p:nvPr/>
        </p:nvSpPr>
        <p:spPr>
          <a:xfrm>
            <a:off x="9275703" y="4539655"/>
            <a:ext cx="2649948" cy="1041991"/>
          </a:xfrm>
          <a:custGeom>
            <a:avLst/>
            <a:gdLst>
              <a:gd name="connsiteX0" fmla="*/ 0 w 3009014"/>
              <a:gd name="connsiteY0" fmla="*/ 357970 h 2147777"/>
              <a:gd name="connsiteX1" fmla="*/ 357970 w 3009014"/>
              <a:gd name="connsiteY1" fmla="*/ 0 h 2147777"/>
              <a:gd name="connsiteX2" fmla="*/ 2651044 w 3009014"/>
              <a:gd name="connsiteY2" fmla="*/ 0 h 2147777"/>
              <a:gd name="connsiteX3" fmla="*/ 3009014 w 3009014"/>
              <a:gd name="connsiteY3" fmla="*/ 357970 h 2147777"/>
              <a:gd name="connsiteX4" fmla="*/ 3009014 w 3009014"/>
              <a:gd name="connsiteY4" fmla="*/ 1789807 h 2147777"/>
              <a:gd name="connsiteX5" fmla="*/ 2651044 w 3009014"/>
              <a:gd name="connsiteY5" fmla="*/ 2147777 h 2147777"/>
              <a:gd name="connsiteX6" fmla="*/ 357970 w 3009014"/>
              <a:gd name="connsiteY6" fmla="*/ 2147777 h 2147777"/>
              <a:gd name="connsiteX7" fmla="*/ 0 w 3009014"/>
              <a:gd name="connsiteY7" fmla="*/ 1789807 h 2147777"/>
              <a:gd name="connsiteX8" fmla="*/ 0 w 3009014"/>
              <a:gd name="connsiteY8" fmla="*/ 357970 h 2147777"/>
              <a:gd name="connsiteX0-1" fmla="*/ 4688958 w 7697972"/>
              <a:gd name="connsiteY0-2" fmla="*/ 3813551 h 5603358"/>
              <a:gd name="connsiteX1-3" fmla="*/ 5046928 w 7697972"/>
              <a:gd name="connsiteY1-4" fmla="*/ 3455581 h 5603358"/>
              <a:gd name="connsiteX2-5" fmla="*/ 7340002 w 7697972"/>
              <a:gd name="connsiteY2-6" fmla="*/ 3455581 h 5603358"/>
              <a:gd name="connsiteX3-7" fmla="*/ 7697972 w 7697972"/>
              <a:gd name="connsiteY3-8" fmla="*/ 3813551 h 5603358"/>
              <a:gd name="connsiteX4-9" fmla="*/ 7697972 w 7697972"/>
              <a:gd name="connsiteY4-10" fmla="*/ 5245388 h 5603358"/>
              <a:gd name="connsiteX5-11" fmla="*/ 7340002 w 7697972"/>
              <a:gd name="connsiteY5-12" fmla="*/ 5603358 h 5603358"/>
              <a:gd name="connsiteX6-13" fmla="*/ 5046928 w 7697972"/>
              <a:gd name="connsiteY6-14" fmla="*/ 5603358 h 5603358"/>
              <a:gd name="connsiteX7-15" fmla="*/ 4688958 w 7697972"/>
              <a:gd name="connsiteY7-16" fmla="*/ 5245388 h 5603358"/>
              <a:gd name="connsiteX8-17" fmla="*/ 4688958 w 7697972"/>
              <a:gd name="connsiteY8-18" fmla="*/ 3813551 h 5603358"/>
              <a:gd name="connsiteX9" fmla="*/ 0 w 7697972"/>
              <a:gd name="connsiteY9" fmla="*/ 0 h 5603358"/>
              <a:gd name="connsiteX0-19" fmla="*/ 0 w 3009014"/>
              <a:gd name="connsiteY0-20" fmla="*/ 357970 h 2147777"/>
              <a:gd name="connsiteX1-21" fmla="*/ 357970 w 3009014"/>
              <a:gd name="connsiteY1-22" fmla="*/ 0 h 2147777"/>
              <a:gd name="connsiteX2-23" fmla="*/ 2651044 w 3009014"/>
              <a:gd name="connsiteY2-24" fmla="*/ 0 h 2147777"/>
              <a:gd name="connsiteX3-25" fmla="*/ 3009014 w 3009014"/>
              <a:gd name="connsiteY3-26" fmla="*/ 357970 h 2147777"/>
              <a:gd name="connsiteX4-27" fmla="*/ 3009014 w 3009014"/>
              <a:gd name="connsiteY4-28" fmla="*/ 1789807 h 2147777"/>
              <a:gd name="connsiteX5-29" fmla="*/ 2651044 w 3009014"/>
              <a:gd name="connsiteY5-30" fmla="*/ 2147777 h 2147777"/>
              <a:gd name="connsiteX6-31" fmla="*/ 357970 w 3009014"/>
              <a:gd name="connsiteY6-32" fmla="*/ 2147777 h 2147777"/>
              <a:gd name="connsiteX7-33" fmla="*/ 0 w 3009014"/>
              <a:gd name="connsiteY7-34" fmla="*/ 1789807 h 2147777"/>
              <a:gd name="connsiteX8-35" fmla="*/ 0 w 3009014"/>
              <a:gd name="connsiteY8-36" fmla="*/ 357970 h 21477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09014" h="2147777">
                <a:moveTo>
                  <a:pt x="0" y="357970"/>
                </a:moveTo>
                <a:cubicBezTo>
                  <a:pt x="0" y="160269"/>
                  <a:pt x="160269" y="0"/>
                  <a:pt x="357970" y="0"/>
                </a:cubicBezTo>
                <a:lnTo>
                  <a:pt x="2651044" y="0"/>
                </a:lnTo>
                <a:cubicBezTo>
                  <a:pt x="2848745" y="0"/>
                  <a:pt x="3009014" y="160269"/>
                  <a:pt x="3009014" y="357970"/>
                </a:cubicBezTo>
                <a:lnTo>
                  <a:pt x="3009014" y="1789807"/>
                </a:lnTo>
                <a:cubicBezTo>
                  <a:pt x="3009014" y="1987508"/>
                  <a:pt x="2848745" y="2147777"/>
                  <a:pt x="2651044" y="2147777"/>
                </a:cubicBezTo>
                <a:lnTo>
                  <a:pt x="357970" y="2147777"/>
                </a:lnTo>
                <a:cubicBezTo>
                  <a:pt x="160269" y="2147777"/>
                  <a:pt x="0" y="1987508"/>
                  <a:pt x="0" y="1789807"/>
                </a:cubicBezTo>
                <a:lnTo>
                  <a:pt x="0" y="35797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505430" y="4812351"/>
            <a:ext cx="2190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bg2"/>
                </a:solidFill>
                <a:cs typeface="+mn-ea"/>
                <a:sym typeface="+mn-lt"/>
              </a:rPr>
              <a:t>车载无人机机库</a:t>
            </a:r>
            <a:endParaRPr lang="zh-CN" altLang="en-US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753535" y="1796848"/>
            <a:ext cx="1591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bg2"/>
                </a:solidFill>
                <a:cs typeface="+mn-ea"/>
                <a:sym typeface="+mn-lt"/>
              </a:rPr>
              <a:t>工业无人机</a:t>
            </a:r>
            <a:endParaRPr lang="en-US" altLang="zh-CN" sz="2200" dirty="0" smtClean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9" name="圆角矩形 23"/>
          <p:cNvSpPr/>
          <p:nvPr/>
        </p:nvSpPr>
        <p:spPr>
          <a:xfrm>
            <a:off x="9263205" y="1692898"/>
            <a:ext cx="2649948" cy="638489"/>
          </a:xfrm>
          <a:custGeom>
            <a:avLst/>
            <a:gdLst>
              <a:gd name="connsiteX0" fmla="*/ 0 w 3009014"/>
              <a:gd name="connsiteY0" fmla="*/ 357970 h 2147777"/>
              <a:gd name="connsiteX1" fmla="*/ 357970 w 3009014"/>
              <a:gd name="connsiteY1" fmla="*/ 0 h 2147777"/>
              <a:gd name="connsiteX2" fmla="*/ 2651044 w 3009014"/>
              <a:gd name="connsiteY2" fmla="*/ 0 h 2147777"/>
              <a:gd name="connsiteX3" fmla="*/ 3009014 w 3009014"/>
              <a:gd name="connsiteY3" fmla="*/ 357970 h 2147777"/>
              <a:gd name="connsiteX4" fmla="*/ 3009014 w 3009014"/>
              <a:gd name="connsiteY4" fmla="*/ 1789807 h 2147777"/>
              <a:gd name="connsiteX5" fmla="*/ 2651044 w 3009014"/>
              <a:gd name="connsiteY5" fmla="*/ 2147777 h 2147777"/>
              <a:gd name="connsiteX6" fmla="*/ 357970 w 3009014"/>
              <a:gd name="connsiteY6" fmla="*/ 2147777 h 2147777"/>
              <a:gd name="connsiteX7" fmla="*/ 0 w 3009014"/>
              <a:gd name="connsiteY7" fmla="*/ 1789807 h 2147777"/>
              <a:gd name="connsiteX8" fmla="*/ 0 w 3009014"/>
              <a:gd name="connsiteY8" fmla="*/ 357970 h 2147777"/>
              <a:gd name="connsiteX0-1" fmla="*/ 4688958 w 7697972"/>
              <a:gd name="connsiteY0-2" fmla="*/ 3813551 h 5603358"/>
              <a:gd name="connsiteX1-3" fmla="*/ 5046928 w 7697972"/>
              <a:gd name="connsiteY1-4" fmla="*/ 3455581 h 5603358"/>
              <a:gd name="connsiteX2-5" fmla="*/ 7340002 w 7697972"/>
              <a:gd name="connsiteY2-6" fmla="*/ 3455581 h 5603358"/>
              <a:gd name="connsiteX3-7" fmla="*/ 7697972 w 7697972"/>
              <a:gd name="connsiteY3-8" fmla="*/ 3813551 h 5603358"/>
              <a:gd name="connsiteX4-9" fmla="*/ 7697972 w 7697972"/>
              <a:gd name="connsiteY4-10" fmla="*/ 5245388 h 5603358"/>
              <a:gd name="connsiteX5-11" fmla="*/ 7340002 w 7697972"/>
              <a:gd name="connsiteY5-12" fmla="*/ 5603358 h 5603358"/>
              <a:gd name="connsiteX6-13" fmla="*/ 5046928 w 7697972"/>
              <a:gd name="connsiteY6-14" fmla="*/ 5603358 h 5603358"/>
              <a:gd name="connsiteX7-15" fmla="*/ 4688958 w 7697972"/>
              <a:gd name="connsiteY7-16" fmla="*/ 5245388 h 5603358"/>
              <a:gd name="connsiteX8-17" fmla="*/ 4688958 w 7697972"/>
              <a:gd name="connsiteY8-18" fmla="*/ 3813551 h 5603358"/>
              <a:gd name="connsiteX9" fmla="*/ 0 w 7697972"/>
              <a:gd name="connsiteY9" fmla="*/ 0 h 5603358"/>
              <a:gd name="connsiteX0-19" fmla="*/ 0 w 3009014"/>
              <a:gd name="connsiteY0-20" fmla="*/ 357970 h 2147777"/>
              <a:gd name="connsiteX1-21" fmla="*/ 357970 w 3009014"/>
              <a:gd name="connsiteY1-22" fmla="*/ 0 h 2147777"/>
              <a:gd name="connsiteX2-23" fmla="*/ 2651044 w 3009014"/>
              <a:gd name="connsiteY2-24" fmla="*/ 0 h 2147777"/>
              <a:gd name="connsiteX3-25" fmla="*/ 3009014 w 3009014"/>
              <a:gd name="connsiteY3-26" fmla="*/ 357970 h 2147777"/>
              <a:gd name="connsiteX4-27" fmla="*/ 3009014 w 3009014"/>
              <a:gd name="connsiteY4-28" fmla="*/ 1789807 h 2147777"/>
              <a:gd name="connsiteX5-29" fmla="*/ 2651044 w 3009014"/>
              <a:gd name="connsiteY5-30" fmla="*/ 2147777 h 2147777"/>
              <a:gd name="connsiteX6-31" fmla="*/ 357970 w 3009014"/>
              <a:gd name="connsiteY6-32" fmla="*/ 2147777 h 2147777"/>
              <a:gd name="connsiteX7-33" fmla="*/ 0 w 3009014"/>
              <a:gd name="connsiteY7-34" fmla="*/ 1789807 h 2147777"/>
              <a:gd name="connsiteX8-35" fmla="*/ 0 w 3009014"/>
              <a:gd name="connsiteY8-36" fmla="*/ 357970 h 21477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09014" h="2147777">
                <a:moveTo>
                  <a:pt x="0" y="357970"/>
                </a:moveTo>
                <a:cubicBezTo>
                  <a:pt x="0" y="160269"/>
                  <a:pt x="160269" y="0"/>
                  <a:pt x="357970" y="0"/>
                </a:cubicBezTo>
                <a:lnTo>
                  <a:pt x="2651044" y="0"/>
                </a:lnTo>
                <a:cubicBezTo>
                  <a:pt x="2848745" y="0"/>
                  <a:pt x="3009014" y="160269"/>
                  <a:pt x="3009014" y="357970"/>
                </a:cubicBezTo>
                <a:lnTo>
                  <a:pt x="3009014" y="1789807"/>
                </a:lnTo>
                <a:cubicBezTo>
                  <a:pt x="3009014" y="1987508"/>
                  <a:pt x="2848745" y="2147777"/>
                  <a:pt x="2651044" y="2147777"/>
                </a:cubicBezTo>
                <a:lnTo>
                  <a:pt x="357970" y="2147777"/>
                </a:lnTo>
                <a:cubicBezTo>
                  <a:pt x="160269" y="2147777"/>
                  <a:pt x="0" y="1987508"/>
                  <a:pt x="0" y="1789807"/>
                </a:cubicBezTo>
                <a:lnTo>
                  <a:pt x="0" y="35797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8154301" y="1932324"/>
            <a:ext cx="1119521" cy="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8426762" y="1921691"/>
            <a:ext cx="84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+mn-ea"/>
                <a:sym typeface="+mn-lt"/>
              </a:rPr>
              <a:t>控制</a:t>
            </a:r>
          </a:p>
        </p:txBody>
      </p:sp>
      <p:sp>
        <p:nvSpPr>
          <p:cNvPr id="88" name="圆角矩形 23"/>
          <p:cNvSpPr/>
          <p:nvPr/>
        </p:nvSpPr>
        <p:spPr>
          <a:xfrm>
            <a:off x="1256514" y="1469492"/>
            <a:ext cx="2350581" cy="939515"/>
          </a:xfrm>
          <a:custGeom>
            <a:avLst/>
            <a:gdLst>
              <a:gd name="connsiteX0" fmla="*/ 0 w 3009014"/>
              <a:gd name="connsiteY0" fmla="*/ 357970 h 2147777"/>
              <a:gd name="connsiteX1" fmla="*/ 357970 w 3009014"/>
              <a:gd name="connsiteY1" fmla="*/ 0 h 2147777"/>
              <a:gd name="connsiteX2" fmla="*/ 2651044 w 3009014"/>
              <a:gd name="connsiteY2" fmla="*/ 0 h 2147777"/>
              <a:gd name="connsiteX3" fmla="*/ 3009014 w 3009014"/>
              <a:gd name="connsiteY3" fmla="*/ 357970 h 2147777"/>
              <a:gd name="connsiteX4" fmla="*/ 3009014 w 3009014"/>
              <a:gd name="connsiteY4" fmla="*/ 1789807 h 2147777"/>
              <a:gd name="connsiteX5" fmla="*/ 2651044 w 3009014"/>
              <a:gd name="connsiteY5" fmla="*/ 2147777 h 2147777"/>
              <a:gd name="connsiteX6" fmla="*/ 357970 w 3009014"/>
              <a:gd name="connsiteY6" fmla="*/ 2147777 h 2147777"/>
              <a:gd name="connsiteX7" fmla="*/ 0 w 3009014"/>
              <a:gd name="connsiteY7" fmla="*/ 1789807 h 2147777"/>
              <a:gd name="connsiteX8" fmla="*/ 0 w 3009014"/>
              <a:gd name="connsiteY8" fmla="*/ 357970 h 2147777"/>
              <a:gd name="connsiteX0-1" fmla="*/ 4688958 w 7697972"/>
              <a:gd name="connsiteY0-2" fmla="*/ 3813551 h 5603358"/>
              <a:gd name="connsiteX1-3" fmla="*/ 5046928 w 7697972"/>
              <a:gd name="connsiteY1-4" fmla="*/ 3455581 h 5603358"/>
              <a:gd name="connsiteX2-5" fmla="*/ 7340002 w 7697972"/>
              <a:gd name="connsiteY2-6" fmla="*/ 3455581 h 5603358"/>
              <a:gd name="connsiteX3-7" fmla="*/ 7697972 w 7697972"/>
              <a:gd name="connsiteY3-8" fmla="*/ 3813551 h 5603358"/>
              <a:gd name="connsiteX4-9" fmla="*/ 7697972 w 7697972"/>
              <a:gd name="connsiteY4-10" fmla="*/ 5245388 h 5603358"/>
              <a:gd name="connsiteX5-11" fmla="*/ 7340002 w 7697972"/>
              <a:gd name="connsiteY5-12" fmla="*/ 5603358 h 5603358"/>
              <a:gd name="connsiteX6-13" fmla="*/ 5046928 w 7697972"/>
              <a:gd name="connsiteY6-14" fmla="*/ 5603358 h 5603358"/>
              <a:gd name="connsiteX7-15" fmla="*/ 4688958 w 7697972"/>
              <a:gd name="connsiteY7-16" fmla="*/ 5245388 h 5603358"/>
              <a:gd name="connsiteX8-17" fmla="*/ 4688958 w 7697972"/>
              <a:gd name="connsiteY8-18" fmla="*/ 3813551 h 5603358"/>
              <a:gd name="connsiteX9" fmla="*/ 0 w 7697972"/>
              <a:gd name="connsiteY9" fmla="*/ 0 h 5603358"/>
              <a:gd name="connsiteX0-19" fmla="*/ 0 w 3009014"/>
              <a:gd name="connsiteY0-20" fmla="*/ 357970 h 2147777"/>
              <a:gd name="connsiteX1-21" fmla="*/ 357970 w 3009014"/>
              <a:gd name="connsiteY1-22" fmla="*/ 0 h 2147777"/>
              <a:gd name="connsiteX2-23" fmla="*/ 2651044 w 3009014"/>
              <a:gd name="connsiteY2-24" fmla="*/ 0 h 2147777"/>
              <a:gd name="connsiteX3-25" fmla="*/ 3009014 w 3009014"/>
              <a:gd name="connsiteY3-26" fmla="*/ 357970 h 2147777"/>
              <a:gd name="connsiteX4-27" fmla="*/ 3009014 w 3009014"/>
              <a:gd name="connsiteY4-28" fmla="*/ 1789807 h 2147777"/>
              <a:gd name="connsiteX5-29" fmla="*/ 2651044 w 3009014"/>
              <a:gd name="connsiteY5-30" fmla="*/ 2147777 h 2147777"/>
              <a:gd name="connsiteX6-31" fmla="*/ 357970 w 3009014"/>
              <a:gd name="connsiteY6-32" fmla="*/ 2147777 h 2147777"/>
              <a:gd name="connsiteX7-33" fmla="*/ 0 w 3009014"/>
              <a:gd name="connsiteY7-34" fmla="*/ 1789807 h 2147777"/>
              <a:gd name="connsiteX8-35" fmla="*/ 0 w 3009014"/>
              <a:gd name="connsiteY8-36" fmla="*/ 357970 h 21477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09014" h="2147777">
                <a:moveTo>
                  <a:pt x="0" y="357970"/>
                </a:moveTo>
                <a:cubicBezTo>
                  <a:pt x="0" y="160269"/>
                  <a:pt x="160269" y="0"/>
                  <a:pt x="357970" y="0"/>
                </a:cubicBezTo>
                <a:lnTo>
                  <a:pt x="2651044" y="0"/>
                </a:lnTo>
                <a:cubicBezTo>
                  <a:pt x="2848745" y="0"/>
                  <a:pt x="3009014" y="160269"/>
                  <a:pt x="3009014" y="357970"/>
                </a:cubicBezTo>
                <a:lnTo>
                  <a:pt x="3009014" y="1789807"/>
                </a:lnTo>
                <a:cubicBezTo>
                  <a:pt x="3009014" y="1987508"/>
                  <a:pt x="2848745" y="2147777"/>
                  <a:pt x="2651044" y="2147777"/>
                </a:cubicBezTo>
                <a:lnTo>
                  <a:pt x="357970" y="2147777"/>
                </a:lnTo>
                <a:cubicBezTo>
                  <a:pt x="160269" y="2147777"/>
                  <a:pt x="0" y="1987508"/>
                  <a:pt x="0" y="1789807"/>
                </a:cubicBezTo>
                <a:lnTo>
                  <a:pt x="0" y="357970"/>
                </a:lnTo>
              </a:path>
            </a:pathLst>
          </a:cu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圆角矩形 23"/>
          <p:cNvSpPr/>
          <p:nvPr/>
        </p:nvSpPr>
        <p:spPr>
          <a:xfrm>
            <a:off x="1242178" y="2555022"/>
            <a:ext cx="2350581" cy="939515"/>
          </a:xfrm>
          <a:custGeom>
            <a:avLst/>
            <a:gdLst>
              <a:gd name="connsiteX0" fmla="*/ 0 w 3009014"/>
              <a:gd name="connsiteY0" fmla="*/ 357970 h 2147777"/>
              <a:gd name="connsiteX1" fmla="*/ 357970 w 3009014"/>
              <a:gd name="connsiteY1" fmla="*/ 0 h 2147777"/>
              <a:gd name="connsiteX2" fmla="*/ 2651044 w 3009014"/>
              <a:gd name="connsiteY2" fmla="*/ 0 h 2147777"/>
              <a:gd name="connsiteX3" fmla="*/ 3009014 w 3009014"/>
              <a:gd name="connsiteY3" fmla="*/ 357970 h 2147777"/>
              <a:gd name="connsiteX4" fmla="*/ 3009014 w 3009014"/>
              <a:gd name="connsiteY4" fmla="*/ 1789807 h 2147777"/>
              <a:gd name="connsiteX5" fmla="*/ 2651044 w 3009014"/>
              <a:gd name="connsiteY5" fmla="*/ 2147777 h 2147777"/>
              <a:gd name="connsiteX6" fmla="*/ 357970 w 3009014"/>
              <a:gd name="connsiteY6" fmla="*/ 2147777 h 2147777"/>
              <a:gd name="connsiteX7" fmla="*/ 0 w 3009014"/>
              <a:gd name="connsiteY7" fmla="*/ 1789807 h 2147777"/>
              <a:gd name="connsiteX8" fmla="*/ 0 w 3009014"/>
              <a:gd name="connsiteY8" fmla="*/ 357970 h 2147777"/>
              <a:gd name="connsiteX0-1" fmla="*/ 4688958 w 7697972"/>
              <a:gd name="connsiteY0-2" fmla="*/ 3813551 h 5603358"/>
              <a:gd name="connsiteX1-3" fmla="*/ 5046928 w 7697972"/>
              <a:gd name="connsiteY1-4" fmla="*/ 3455581 h 5603358"/>
              <a:gd name="connsiteX2-5" fmla="*/ 7340002 w 7697972"/>
              <a:gd name="connsiteY2-6" fmla="*/ 3455581 h 5603358"/>
              <a:gd name="connsiteX3-7" fmla="*/ 7697972 w 7697972"/>
              <a:gd name="connsiteY3-8" fmla="*/ 3813551 h 5603358"/>
              <a:gd name="connsiteX4-9" fmla="*/ 7697972 w 7697972"/>
              <a:gd name="connsiteY4-10" fmla="*/ 5245388 h 5603358"/>
              <a:gd name="connsiteX5-11" fmla="*/ 7340002 w 7697972"/>
              <a:gd name="connsiteY5-12" fmla="*/ 5603358 h 5603358"/>
              <a:gd name="connsiteX6-13" fmla="*/ 5046928 w 7697972"/>
              <a:gd name="connsiteY6-14" fmla="*/ 5603358 h 5603358"/>
              <a:gd name="connsiteX7-15" fmla="*/ 4688958 w 7697972"/>
              <a:gd name="connsiteY7-16" fmla="*/ 5245388 h 5603358"/>
              <a:gd name="connsiteX8-17" fmla="*/ 4688958 w 7697972"/>
              <a:gd name="connsiteY8-18" fmla="*/ 3813551 h 5603358"/>
              <a:gd name="connsiteX9" fmla="*/ 0 w 7697972"/>
              <a:gd name="connsiteY9" fmla="*/ 0 h 5603358"/>
              <a:gd name="connsiteX0-19" fmla="*/ 0 w 3009014"/>
              <a:gd name="connsiteY0-20" fmla="*/ 357970 h 2147777"/>
              <a:gd name="connsiteX1-21" fmla="*/ 357970 w 3009014"/>
              <a:gd name="connsiteY1-22" fmla="*/ 0 h 2147777"/>
              <a:gd name="connsiteX2-23" fmla="*/ 2651044 w 3009014"/>
              <a:gd name="connsiteY2-24" fmla="*/ 0 h 2147777"/>
              <a:gd name="connsiteX3-25" fmla="*/ 3009014 w 3009014"/>
              <a:gd name="connsiteY3-26" fmla="*/ 357970 h 2147777"/>
              <a:gd name="connsiteX4-27" fmla="*/ 3009014 w 3009014"/>
              <a:gd name="connsiteY4-28" fmla="*/ 1789807 h 2147777"/>
              <a:gd name="connsiteX5-29" fmla="*/ 2651044 w 3009014"/>
              <a:gd name="connsiteY5-30" fmla="*/ 2147777 h 2147777"/>
              <a:gd name="connsiteX6-31" fmla="*/ 357970 w 3009014"/>
              <a:gd name="connsiteY6-32" fmla="*/ 2147777 h 2147777"/>
              <a:gd name="connsiteX7-33" fmla="*/ 0 w 3009014"/>
              <a:gd name="connsiteY7-34" fmla="*/ 1789807 h 2147777"/>
              <a:gd name="connsiteX8-35" fmla="*/ 0 w 3009014"/>
              <a:gd name="connsiteY8-36" fmla="*/ 357970 h 21477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09014" h="2147777">
                <a:moveTo>
                  <a:pt x="0" y="357970"/>
                </a:moveTo>
                <a:cubicBezTo>
                  <a:pt x="0" y="160269"/>
                  <a:pt x="160269" y="0"/>
                  <a:pt x="357970" y="0"/>
                </a:cubicBezTo>
                <a:lnTo>
                  <a:pt x="2651044" y="0"/>
                </a:lnTo>
                <a:cubicBezTo>
                  <a:pt x="2848745" y="0"/>
                  <a:pt x="3009014" y="160269"/>
                  <a:pt x="3009014" y="357970"/>
                </a:cubicBezTo>
                <a:lnTo>
                  <a:pt x="3009014" y="1789807"/>
                </a:lnTo>
                <a:cubicBezTo>
                  <a:pt x="3009014" y="1987508"/>
                  <a:pt x="2848745" y="2147777"/>
                  <a:pt x="2651044" y="2147777"/>
                </a:cubicBezTo>
                <a:lnTo>
                  <a:pt x="357970" y="2147777"/>
                </a:lnTo>
                <a:cubicBezTo>
                  <a:pt x="160269" y="2147777"/>
                  <a:pt x="0" y="1987508"/>
                  <a:pt x="0" y="1789807"/>
                </a:cubicBezTo>
                <a:lnTo>
                  <a:pt x="0" y="357970"/>
                </a:lnTo>
              </a:path>
            </a:pathLst>
          </a:cu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496341" y="1722474"/>
            <a:ext cx="1869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bg2"/>
                </a:solidFill>
                <a:cs typeface="+mn-ea"/>
                <a:sym typeface="+mn-lt"/>
              </a:rPr>
              <a:t>路径规划软件</a:t>
            </a:r>
            <a:endParaRPr lang="zh-CN" altLang="en-US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768882" y="2807064"/>
            <a:ext cx="1324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chemeClr val="bg2"/>
                </a:solidFill>
                <a:cs typeface="+mn-ea"/>
                <a:sym typeface="+mn-lt"/>
              </a:rPr>
              <a:t>RTK</a:t>
            </a:r>
            <a:r>
              <a:rPr lang="zh-CN" altLang="en-US" sz="2200" dirty="0" smtClean="0">
                <a:solidFill>
                  <a:schemeClr val="bg2"/>
                </a:solidFill>
                <a:cs typeface="+mn-ea"/>
                <a:sym typeface="+mn-lt"/>
              </a:rPr>
              <a:t>定位</a:t>
            </a:r>
            <a:endParaRPr lang="zh-CN" altLang="en-US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69008" y="3172875"/>
            <a:ext cx="523220" cy="10489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bg2"/>
                </a:solidFill>
                <a:cs typeface="+mn-ea"/>
                <a:sym typeface="+mn-lt"/>
              </a:rPr>
              <a:t>用   户</a:t>
            </a:r>
            <a:endParaRPr lang="zh-CN" altLang="en-US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cxnSp>
        <p:nvCxnSpPr>
          <p:cNvPr id="100" name="直接箭头连接符 99"/>
          <p:cNvCxnSpPr/>
          <p:nvPr/>
        </p:nvCxnSpPr>
        <p:spPr>
          <a:xfrm flipV="1">
            <a:off x="692228" y="1958036"/>
            <a:ext cx="564286" cy="115635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116" idx="1"/>
          </p:cNvCxnSpPr>
          <p:nvPr/>
        </p:nvCxnSpPr>
        <p:spPr>
          <a:xfrm flipH="1" flipV="1">
            <a:off x="596453" y="4014824"/>
            <a:ext cx="735034" cy="82050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23"/>
          <p:cNvSpPr/>
          <p:nvPr/>
        </p:nvSpPr>
        <p:spPr>
          <a:xfrm>
            <a:off x="9263205" y="2353883"/>
            <a:ext cx="2649948" cy="638489"/>
          </a:xfrm>
          <a:custGeom>
            <a:avLst/>
            <a:gdLst>
              <a:gd name="connsiteX0" fmla="*/ 0 w 3009014"/>
              <a:gd name="connsiteY0" fmla="*/ 357970 h 2147777"/>
              <a:gd name="connsiteX1" fmla="*/ 357970 w 3009014"/>
              <a:gd name="connsiteY1" fmla="*/ 0 h 2147777"/>
              <a:gd name="connsiteX2" fmla="*/ 2651044 w 3009014"/>
              <a:gd name="connsiteY2" fmla="*/ 0 h 2147777"/>
              <a:gd name="connsiteX3" fmla="*/ 3009014 w 3009014"/>
              <a:gd name="connsiteY3" fmla="*/ 357970 h 2147777"/>
              <a:gd name="connsiteX4" fmla="*/ 3009014 w 3009014"/>
              <a:gd name="connsiteY4" fmla="*/ 1789807 h 2147777"/>
              <a:gd name="connsiteX5" fmla="*/ 2651044 w 3009014"/>
              <a:gd name="connsiteY5" fmla="*/ 2147777 h 2147777"/>
              <a:gd name="connsiteX6" fmla="*/ 357970 w 3009014"/>
              <a:gd name="connsiteY6" fmla="*/ 2147777 h 2147777"/>
              <a:gd name="connsiteX7" fmla="*/ 0 w 3009014"/>
              <a:gd name="connsiteY7" fmla="*/ 1789807 h 2147777"/>
              <a:gd name="connsiteX8" fmla="*/ 0 w 3009014"/>
              <a:gd name="connsiteY8" fmla="*/ 357970 h 2147777"/>
              <a:gd name="connsiteX0-1" fmla="*/ 4688958 w 7697972"/>
              <a:gd name="connsiteY0-2" fmla="*/ 3813551 h 5603358"/>
              <a:gd name="connsiteX1-3" fmla="*/ 5046928 w 7697972"/>
              <a:gd name="connsiteY1-4" fmla="*/ 3455581 h 5603358"/>
              <a:gd name="connsiteX2-5" fmla="*/ 7340002 w 7697972"/>
              <a:gd name="connsiteY2-6" fmla="*/ 3455581 h 5603358"/>
              <a:gd name="connsiteX3-7" fmla="*/ 7697972 w 7697972"/>
              <a:gd name="connsiteY3-8" fmla="*/ 3813551 h 5603358"/>
              <a:gd name="connsiteX4-9" fmla="*/ 7697972 w 7697972"/>
              <a:gd name="connsiteY4-10" fmla="*/ 5245388 h 5603358"/>
              <a:gd name="connsiteX5-11" fmla="*/ 7340002 w 7697972"/>
              <a:gd name="connsiteY5-12" fmla="*/ 5603358 h 5603358"/>
              <a:gd name="connsiteX6-13" fmla="*/ 5046928 w 7697972"/>
              <a:gd name="connsiteY6-14" fmla="*/ 5603358 h 5603358"/>
              <a:gd name="connsiteX7-15" fmla="*/ 4688958 w 7697972"/>
              <a:gd name="connsiteY7-16" fmla="*/ 5245388 h 5603358"/>
              <a:gd name="connsiteX8-17" fmla="*/ 4688958 w 7697972"/>
              <a:gd name="connsiteY8-18" fmla="*/ 3813551 h 5603358"/>
              <a:gd name="connsiteX9" fmla="*/ 0 w 7697972"/>
              <a:gd name="connsiteY9" fmla="*/ 0 h 5603358"/>
              <a:gd name="connsiteX0-19" fmla="*/ 0 w 3009014"/>
              <a:gd name="connsiteY0-20" fmla="*/ 357970 h 2147777"/>
              <a:gd name="connsiteX1-21" fmla="*/ 357970 w 3009014"/>
              <a:gd name="connsiteY1-22" fmla="*/ 0 h 2147777"/>
              <a:gd name="connsiteX2-23" fmla="*/ 2651044 w 3009014"/>
              <a:gd name="connsiteY2-24" fmla="*/ 0 h 2147777"/>
              <a:gd name="connsiteX3-25" fmla="*/ 3009014 w 3009014"/>
              <a:gd name="connsiteY3-26" fmla="*/ 357970 h 2147777"/>
              <a:gd name="connsiteX4-27" fmla="*/ 3009014 w 3009014"/>
              <a:gd name="connsiteY4-28" fmla="*/ 1789807 h 2147777"/>
              <a:gd name="connsiteX5-29" fmla="*/ 2651044 w 3009014"/>
              <a:gd name="connsiteY5-30" fmla="*/ 2147777 h 2147777"/>
              <a:gd name="connsiteX6-31" fmla="*/ 357970 w 3009014"/>
              <a:gd name="connsiteY6-32" fmla="*/ 2147777 h 2147777"/>
              <a:gd name="connsiteX7-33" fmla="*/ 0 w 3009014"/>
              <a:gd name="connsiteY7-34" fmla="*/ 1789807 h 2147777"/>
              <a:gd name="connsiteX8-35" fmla="*/ 0 w 3009014"/>
              <a:gd name="connsiteY8-36" fmla="*/ 357970 h 21477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09014" h="2147777">
                <a:moveTo>
                  <a:pt x="0" y="357970"/>
                </a:moveTo>
                <a:cubicBezTo>
                  <a:pt x="0" y="160269"/>
                  <a:pt x="160269" y="0"/>
                  <a:pt x="357970" y="0"/>
                </a:cubicBezTo>
                <a:lnTo>
                  <a:pt x="2651044" y="0"/>
                </a:lnTo>
                <a:cubicBezTo>
                  <a:pt x="2848745" y="0"/>
                  <a:pt x="3009014" y="160269"/>
                  <a:pt x="3009014" y="357970"/>
                </a:cubicBezTo>
                <a:lnTo>
                  <a:pt x="3009014" y="1789807"/>
                </a:lnTo>
                <a:cubicBezTo>
                  <a:pt x="3009014" y="1987508"/>
                  <a:pt x="2848745" y="2147777"/>
                  <a:pt x="2651044" y="2147777"/>
                </a:cubicBezTo>
                <a:lnTo>
                  <a:pt x="357970" y="2147777"/>
                </a:lnTo>
                <a:cubicBezTo>
                  <a:pt x="160269" y="2147777"/>
                  <a:pt x="0" y="1987508"/>
                  <a:pt x="0" y="1789807"/>
                </a:cubicBezTo>
                <a:lnTo>
                  <a:pt x="0" y="35797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9505431" y="2416782"/>
            <a:ext cx="1839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bg2"/>
                </a:solidFill>
                <a:cs typeface="+mn-ea"/>
                <a:sym typeface="+mn-lt"/>
              </a:rPr>
              <a:t>   相机传感器</a:t>
            </a:r>
            <a:endParaRPr lang="en-US" altLang="zh-CN" sz="2200" dirty="0" smtClean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cxnSp>
        <p:nvCxnSpPr>
          <p:cNvPr id="111" name="肘形连接符 110"/>
          <p:cNvCxnSpPr>
            <a:endCxn id="41" idx="4"/>
          </p:cNvCxnSpPr>
          <p:nvPr/>
        </p:nvCxnSpPr>
        <p:spPr>
          <a:xfrm rot="10800000">
            <a:off x="8154301" y="2305172"/>
            <a:ext cx="1105342" cy="378356"/>
          </a:xfrm>
          <a:prstGeom prst="bentConnector3">
            <a:avLst/>
          </a:prstGeom>
          <a:ln w="28575">
            <a:solidFill>
              <a:srgbClr val="58B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/>
        </p:nvSpPr>
        <p:spPr>
          <a:xfrm>
            <a:off x="8298948" y="2745059"/>
            <a:ext cx="8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+mn-ea"/>
                <a:sym typeface="+mn-lt"/>
              </a:rPr>
              <a:t>视频流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2470456" y="4054934"/>
            <a:ext cx="738664" cy="18331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cs typeface="+mn-ea"/>
                <a:sym typeface="+mn-lt"/>
              </a:rPr>
              <a:t>数 据 管 理 软 件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331487" y="3895439"/>
            <a:ext cx="738664" cy="1879781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zh-CN" altLang="en-US" kern="1500" dirty="0" smtClean="0">
                <a:solidFill>
                  <a:schemeClr val="bg2"/>
                </a:solidFill>
                <a:cs typeface="+mn-ea"/>
                <a:sym typeface="+mn-lt"/>
              </a:rPr>
              <a:t>信 息 记 录 报 表</a:t>
            </a:r>
            <a:endParaRPr lang="zh-CN" altLang="en-US" kern="150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kern="1500" dirty="0">
              <a:cs typeface="+mn-ea"/>
              <a:sym typeface="+mn-lt"/>
            </a:endParaRPr>
          </a:p>
        </p:txBody>
      </p:sp>
      <p:sp>
        <p:nvSpPr>
          <p:cNvPr id="117" name="圆角矩形 23"/>
          <p:cNvSpPr/>
          <p:nvPr/>
        </p:nvSpPr>
        <p:spPr>
          <a:xfrm>
            <a:off x="2628755" y="3884495"/>
            <a:ext cx="700581" cy="1997055"/>
          </a:xfrm>
          <a:custGeom>
            <a:avLst/>
            <a:gdLst>
              <a:gd name="connsiteX0" fmla="*/ 0 w 3009014"/>
              <a:gd name="connsiteY0" fmla="*/ 357970 h 2147777"/>
              <a:gd name="connsiteX1" fmla="*/ 357970 w 3009014"/>
              <a:gd name="connsiteY1" fmla="*/ 0 h 2147777"/>
              <a:gd name="connsiteX2" fmla="*/ 2651044 w 3009014"/>
              <a:gd name="connsiteY2" fmla="*/ 0 h 2147777"/>
              <a:gd name="connsiteX3" fmla="*/ 3009014 w 3009014"/>
              <a:gd name="connsiteY3" fmla="*/ 357970 h 2147777"/>
              <a:gd name="connsiteX4" fmla="*/ 3009014 w 3009014"/>
              <a:gd name="connsiteY4" fmla="*/ 1789807 h 2147777"/>
              <a:gd name="connsiteX5" fmla="*/ 2651044 w 3009014"/>
              <a:gd name="connsiteY5" fmla="*/ 2147777 h 2147777"/>
              <a:gd name="connsiteX6" fmla="*/ 357970 w 3009014"/>
              <a:gd name="connsiteY6" fmla="*/ 2147777 h 2147777"/>
              <a:gd name="connsiteX7" fmla="*/ 0 w 3009014"/>
              <a:gd name="connsiteY7" fmla="*/ 1789807 h 2147777"/>
              <a:gd name="connsiteX8" fmla="*/ 0 w 3009014"/>
              <a:gd name="connsiteY8" fmla="*/ 357970 h 2147777"/>
              <a:gd name="connsiteX0-1" fmla="*/ 4688958 w 7697972"/>
              <a:gd name="connsiteY0-2" fmla="*/ 3813551 h 5603358"/>
              <a:gd name="connsiteX1-3" fmla="*/ 5046928 w 7697972"/>
              <a:gd name="connsiteY1-4" fmla="*/ 3455581 h 5603358"/>
              <a:gd name="connsiteX2-5" fmla="*/ 7340002 w 7697972"/>
              <a:gd name="connsiteY2-6" fmla="*/ 3455581 h 5603358"/>
              <a:gd name="connsiteX3-7" fmla="*/ 7697972 w 7697972"/>
              <a:gd name="connsiteY3-8" fmla="*/ 3813551 h 5603358"/>
              <a:gd name="connsiteX4-9" fmla="*/ 7697972 w 7697972"/>
              <a:gd name="connsiteY4-10" fmla="*/ 5245388 h 5603358"/>
              <a:gd name="connsiteX5-11" fmla="*/ 7340002 w 7697972"/>
              <a:gd name="connsiteY5-12" fmla="*/ 5603358 h 5603358"/>
              <a:gd name="connsiteX6-13" fmla="*/ 5046928 w 7697972"/>
              <a:gd name="connsiteY6-14" fmla="*/ 5603358 h 5603358"/>
              <a:gd name="connsiteX7-15" fmla="*/ 4688958 w 7697972"/>
              <a:gd name="connsiteY7-16" fmla="*/ 5245388 h 5603358"/>
              <a:gd name="connsiteX8-17" fmla="*/ 4688958 w 7697972"/>
              <a:gd name="connsiteY8-18" fmla="*/ 3813551 h 5603358"/>
              <a:gd name="connsiteX9" fmla="*/ 0 w 7697972"/>
              <a:gd name="connsiteY9" fmla="*/ 0 h 5603358"/>
              <a:gd name="connsiteX0-19" fmla="*/ 0 w 3009014"/>
              <a:gd name="connsiteY0-20" fmla="*/ 357970 h 2147777"/>
              <a:gd name="connsiteX1-21" fmla="*/ 357970 w 3009014"/>
              <a:gd name="connsiteY1-22" fmla="*/ 0 h 2147777"/>
              <a:gd name="connsiteX2-23" fmla="*/ 2651044 w 3009014"/>
              <a:gd name="connsiteY2-24" fmla="*/ 0 h 2147777"/>
              <a:gd name="connsiteX3-25" fmla="*/ 3009014 w 3009014"/>
              <a:gd name="connsiteY3-26" fmla="*/ 357970 h 2147777"/>
              <a:gd name="connsiteX4-27" fmla="*/ 3009014 w 3009014"/>
              <a:gd name="connsiteY4-28" fmla="*/ 1789807 h 2147777"/>
              <a:gd name="connsiteX5-29" fmla="*/ 2651044 w 3009014"/>
              <a:gd name="connsiteY5-30" fmla="*/ 2147777 h 2147777"/>
              <a:gd name="connsiteX6-31" fmla="*/ 357970 w 3009014"/>
              <a:gd name="connsiteY6-32" fmla="*/ 2147777 h 2147777"/>
              <a:gd name="connsiteX7-33" fmla="*/ 0 w 3009014"/>
              <a:gd name="connsiteY7-34" fmla="*/ 1789807 h 2147777"/>
              <a:gd name="connsiteX8-35" fmla="*/ 0 w 3009014"/>
              <a:gd name="connsiteY8-36" fmla="*/ 357970 h 21477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09014" h="2147777">
                <a:moveTo>
                  <a:pt x="0" y="357970"/>
                </a:moveTo>
                <a:cubicBezTo>
                  <a:pt x="0" y="160269"/>
                  <a:pt x="160269" y="0"/>
                  <a:pt x="357970" y="0"/>
                </a:cubicBezTo>
                <a:lnTo>
                  <a:pt x="2651044" y="0"/>
                </a:lnTo>
                <a:cubicBezTo>
                  <a:pt x="2848745" y="0"/>
                  <a:pt x="3009014" y="160269"/>
                  <a:pt x="3009014" y="357970"/>
                </a:cubicBezTo>
                <a:lnTo>
                  <a:pt x="3009014" y="1789807"/>
                </a:lnTo>
                <a:cubicBezTo>
                  <a:pt x="3009014" y="1987508"/>
                  <a:pt x="2848745" y="2147777"/>
                  <a:pt x="2651044" y="2147777"/>
                </a:cubicBezTo>
                <a:lnTo>
                  <a:pt x="357970" y="2147777"/>
                </a:lnTo>
                <a:cubicBezTo>
                  <a:pt x="160269" y="2147777"/>
                  <a:pt x="0" y="1987508"/>
                  <a:pt x="0" y="1789807"/>
                </a:cubicBezTo>
                <a:lnTo>
                  <a:pt x="0" y="357970"/>
                </a:lnTo>
              </a:path>
            </a:pathLst>
          </a:cu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flipH="1">
            <a:off x="2214834" y="4831855"/>
            <a:ext cx="413921" cy="34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>
          <a:xfrm>
            <a:off x="9505430" y="6157661"/>
            <a:ext cx="670529" cy="2551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9505429" y="6499307"/>
            <a:ext cx="670529" cy="2551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10292315" y="6120752"/>
            <a:ext cx="11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cs typeface="+mn-ea"/>
                <a:sym typeface="+mn-lt"/>
              </a:rPr>
              <a:t>硬件构成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10292315" y="6442231"/>
            <a:ext cx="11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软</a:t>
            </a:r>
            <a:r>
              <a:rPr lang="zh-CN" altLang="en-US" dirty="0" smtClean="0">
                <a:solidFill>
                  <a:schemeClr val="bg2"/>
                </a:solidFill>
                <a:cs typeface="+mn-ea"/>
                <a:sym typeface="+mn-lt"/>
              </a:rPr>
              <a:t>件构成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869" y="144145"/>
            <a:ext cx="6254057" cy="62801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先进技术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52645" y="772160"/>
            <a:ext cx="5342826" cy="2711887"/>
            <a:chOff x="2426" y="5952"/>
            <a:chExt cx="7272" cy="4114"/>
          </a:xfrm>
        </p:grpSpPr>
        <p:grpSp>
          <p:nvGrpSpPr>
            <p:cNvPr id="5" name="组合 5"/>
            <p:cNvGrpSpPr/>
            <p:nvPr/>
          </p:nvGrpSpPr>
          <p:grpSpPr>
            <a:xfrm>
              <a:off x="2426" y="5952"/>
              <a:ext cx="3543" cy="4115"/>
              <a:chOff x="441797" y="1916833"/>
              <a:chExt cx="10982795" cy="4535894"/>
            </a:xfrm>
          </p:grpSpPr>
          <p:pic>
            <p:nvPicPr>
              <p:cNvPr id="7" name="21557018187_.pic_hd.jpg" descr="21557018187_.pic_hd.jpg"/>
              <p:cNvPicPr>
                <a:picLocks noChangeAspect="1"/>
              </p:cNvPicPr>
              <p:nvPr/>
            </p:nvPicPr>
            <p:blipFill>
              <a:blip r:embed="rId6"/>
              <a:srcRect l="4183"/>
              <a:stretch>
                <a:fillRect/>
              </a:stretch>
            </p:blipFill>
            <p:spPr>
              <a:xfrm>
                <a:off x="447685" y="1916833"/>
                <a:ext cx="1933826" cy="1512168"/>
              </a:xfrm>
              <a:prstGeom prst="rect">
                <a:avLst/>
              </a:prstGeom>
              <a:ln w="19050">
                <a:solidFill>
                  <a:srgbClr val="1DA6B9"/>
                </a:solidFill>
                <a:miter lim="400000"/>
                <a:headEnd/>
                <a:tailEnd/>
              </a:ln>
            </p:spPr>
          </p:pic>
          <p:pic>
            <p:nvPicPr>
              <p:cNvPr id="8" name="31557018555_.pic_hd.jpg" descr="31557018555_.pic_hd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1512" y="1917442"/>
                <a:ext cx="2024627" cy="1511560"/>
              </a:xfrm>
              <a:prstGeom prst="rect">
                <a:avLst/>
              </a:prstGeom>
              <a:ln w="19050">
                <a:solidFill>
                  <a:srgbClr val="1DA6B9"/>
                </a:solidFill>
                <a:miter lim="400000"/>
                <a:headEnd/>
                <a:tailEnd/>
              </a:ln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400252" y="1916833"/>
                <a:ext cx="2262526" cy="1512169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662778" y="1917442"/>
                <a:ext cx="2385550" cy="1511559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1" name="Picture 4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9048328" y="1916833"/>
                <a:ext cx="2376264" cy="1511560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2" name="Picture 5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741142" y="3429003"/>
                <a:ext cx="2300830" cy="1511558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3" name="Picture 6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41797" y="3429003"/>
                <a:ext cx="2299345" cy="1511558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4" name="Picture 7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025685" y="3429001"/>
                <a:ext cx="2284645" cy="1511558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5" name="Picture 8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310330" y="3429004"/>
                <a:ext cx="2268769" cy="1511556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6" name="Picture 9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441797" y="4940559"/>
                <a:ext cx="2261106" cy="1512168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2676864" y="4940559"/>
                <a:ext cx="2267007" cy="1507532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8" name="Picture 11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4943870" y="4945195"/>
                <a:ext cx="2366459" cy="1507532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19" name="Picture 12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7309789" y="4940559"/>
                <a:ext cx="2249921" cy="1507532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</p:spPr>
          </p:pic>
          <p:pic>
            <p:nvPicPr>
              <p:cNvPr id="20" name="Picture 14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9559710" y="3429001"/>
                <a:ext cx="1864882" cy="3019090"/>
              </a:xfrm>
              <a:prstGeom prst="rect">
                <a:avLst/>
              </a:prstGeom>
              <a:noFill/>
              <a:ln w="19050">
                <a:solidFill>
                  <a:srgbClr val="1DA6B9"/>
                </a:solidFill>
              </a:ln>
              <a:effectLst/>
            </p:spPr>
          </p:pic>
        </p:grpSp>
        <p:pic>
          <p:nvPicPr>
            <p:cNvPr id="6" name="图片 12" descr="../../../com.tencent.qq/Data/Library/Caches/Images/5BC68A8EA018CD940A2BFA498F3B689C.jpg"/>
            <p:cNvPicPr>
              <a:picLocks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70" y="5954"/>
              <a:ext cx="3729" cy="4113"/>
            </a:xfrm>
            <a:prstGeom prst="rect">
              <a:avLst/>
            </a:prstGeom>
            <a:noFill/>
            <a:ln w="19050">
              <a:solidFill>
                <a:srgbClr val="1DA6B9"/>
              </a:solidFill>
            </a:ln>
          </p:spPr>
        </p:pic>
      </p:grpSp>
      <p:pic>
        <p:nvPicPr>
          <p:cNvPr id="21" name="图片 20" descr="medium_1f81e8a0-2e74-4a95-8bb1-4b6642d547f0"/>
          <p:cNvPicPr>
            <a:picLocks noChangeAspect="1"/>
          </p:cNvPicPr>
          <p:nvPr/>
        </p:nvPicPr>
        <p:blipFill rotWithShape="1">
          <a:blip r:embed="rId21">
            <a:lum bright="12000"/>
          </a:blip>
          <a:srcRect b="16512"/>
          <a:stretch/>
        </p:blipFill>
        <p:spPr>
          <a:xfrm>
            <a:off x="750190" y="3170058"/>
            <a:ext cx="3227305" cy="2694387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23" name="内容占位符 7"/>
          <p:cNvSpPr txBox="1"/>
          <p:nvPr/>
        </p:nvSpPr>
        <p:spPr>
          <a:xfrm>
            <a:off x="750190" y="772160"/>
            <a:ext cx="4137660" cy="20631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chemeClr val="bg2"/>
                </a:solidFill>
                <a:latin typeface="+mn-lt"/>
                <a:ea typeface="方正兰亭纤黑_GBK" panose="02000000000000000000" pitchFamily="2" charset="-122"/>
                <a:cs typeface="+mn-ea"/>
                <a:sym typeface="+mn-lt"/>
              </a:rPr>
              <a:t>深度学习技术识别缺陷</a:t>
            </a:r>
            <a:endParaRPr lang="en-US" altLang="zh-CN" sz="2400" b="1" dirty="0" smtClean="0">
              <a:solidFill>
                <a:schemeClr val="bg2"/>
              </a:solidFill>
              <a:latin typeface="+mn-lt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应用</a:t>
            </a:r>
            <a:r>
              <a:rPr lang="en-US" altLang="zh-CN" sz="20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yolov3-tiny</a:t>
            </a:r>
            <a:r>
              <a:rPr lang="zh-CN" altLang="en-US" sz="20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算法，用</a:t>
            </a:r>
            <a:r>
              <a:rPr lang="zh-CN" altLang="en-US" sz="20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行业数据集</a:t>
            </a:r>
            <a:r>
              <a:rPr lang="zh-CN" altLang="en-US" sz="20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多次优化，得到线路缺陷识别模型。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可识别</a:t>
            </a:r>
            <a:r>
              <a:rPr lang="en-US" altLang="zh-CN" sz="2000" dirty="0" smtClean="0">
                <a:solidFill>
                  <a:srgbClr val="F9723A"/>
                </a:solidFill>
                <a:latin typeface="+mn-ea"/>
                <a:ea typeface="+mn-ea"/>
                <a:cs typeface="+mn-ea"/>
                <a:sym typeface="+mn-lt"/>
              </a:rPr>
              <a:t>14</a:t>
            </a:r>
            <a:r>
              <a:rPr lang="zh-CN" altLang="en-US" sz="2000" dirty="0" smtClean="0">
                <a:solidFill>
                  <a:srgbClr val="F9723A"/>
                </a:solidFill>
                <a:latin typeface="+mn-ea"/>
                <a:ea typeface="+mn-ea"/>
                <a:cs typeface="+mn-ea"/>
                <a:sym typeface="+mn-lt"/>
              </a:rPr>
              <a:t>种缺陷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5" name="PA-内容占位符 10"/>
          <p:cNvSpPr txBox="1"/>
          <p:nvPr>
            <p:custDataLst>
              <p:tags r:id="rId1"/>
            </p:custDataLst>
          </p:nvPr>
        </p:nvSpPr>
        <p:spPr>
          <a:xfrm>
            <a:off x="7027612" y="4839378"/>
            <a:ext cx="4159275" cy="17691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accent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544161" y="8906844"/>
            <a:ext cx="87378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1921819" y="6958689"/>
            <a:ext cx="606151" cy="1663433"/>
            <a:chOff x="2280633" y="2300538"/>
            <a:chExt cx="606151" cy="1663433"/>
          </a:xfrm>
        </p:grpSpPr>
        <p:sp>
          <p:nvSpPr>
            <p:cNvPr id="32" name="文本框 31"/>
            <p:cNvSpPr txBox="1"/>
            <p:nvPr/>
          </p:nvSpPr>
          <p:spPr>
            <a:xfrm>
              <a:off x="2280633" y="2902142"/>
              <a:ext cx="569387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R: 46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G: 34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B: 50</a:t>
              </a:r>
              <a:endParaRPr lang="zh-CN" altLang="en-US" sz="1400" dirty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2335241" y="2300538"/>
              <a:ext cx="551543" cy="551543"/>
            </a:xfrm>
            <a:prstGeom prst="ellipse">
              <a:avLst/>
            </a:prstGeom>
            <a:solidFill>
              <a:srgbClr val="2E2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408108" y="6958689"/>
            <a:ext cx="598136" cy="1663433"/>
            <a:chOff x="3703033" y="2300538"/>
            <a:chExt cx="598136" cy="1663433"/>
          </a:xfrm>
        </p:grpSpPr>
        <p:sp>
          <p:nvSpPr>
            <p:cNvPr id="35" name="文本框 34"/>
            <p:cNvSpPr txBox="1"/>
            <p:nvPr/>
          </p:nvSpPr>
          <p:spPr>
            <a:xfrm>
              <a:off x="3703033" y="2902142"/>
              <a:ext cx="569387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R: 84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G: 62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B: 96</a:t>
              </a:r>
              <a:endParaRPr lang="zh-CN" altLang="en-US" sz="1400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3749626" y="2300538"/>
              <a:ext cx="551543" cy="551543"/>
            </a:xfrm>
            <a:prstGeom prst="ellipse">
              <a:avLst/>
            </a:prstGeom>
            <a:solidFill>
              <a:srgbClr val="543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831775" y="6958689"/>
            <a:ext cx="660758" cy="1663433"/>
            <a:chOff x="5260643" y="2300538"/>
            <a:chExt cx="660758" cy="1663433"/>
          </a:xfrm>
        </p:grpSpPr>
        <p:sp>
          <p:nvSpPr>
            <p:cNvPr id="38" name="文本框 37"/>
            <p:cNvSpPr txBox="1"/>
            <p:nvPr/>
          </p:nvSpPr>
          <p:spPr>
            <a:xfrm>
              <a:off x="5260643" y="2902142"/>
              <a:ext cx="66075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R: 119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G: 66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B: 83</a:t>
              </a:r>
              <a:endParaRPr lang="zh-CN" altLang="en-US" sz="1400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5269565" y="2300538"/>
              <a:ext cx="551543" cy="551543"/>
            </a:xfrm>
            <a:prstGeom prst="ellipse">
              <a:avLst/>
            </a:prstGeom>
            <a:solidFill>
              <a:srgbClr val="774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00574" y="6903044"/>
            <a:ext cx="660758" cy="1663433"/>
            <a:chOff x="6606826" y="2300538"/>
            <a:chExt cx="660758" cy="1663433"/>
          </a:xfrm>
        </p:grpSpPr>
        <p:sp>
          <p:nvSpPr>
            <p:cNvPr id="41" name="文本框 40"/>
            <p:cNvSpPr txBox="1"/>
            <p:nvPr/>
          </p:nvSpPr>
          <p:spPr>
            <a:xfrm>
              <a:off x="6606826" y="2902142"/>
              <a:ext cx="66075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R: 229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G: 114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B: 58</a:t>
              </a:r>
              <a:endParaRPr lang="zh-CN" altLang="en-US" sz="1400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6661434" y="2300538"/>
              <a:ext cx="551543" cy="551543"/>
            </a:xfrm>
            <a:prstGeom prst="ellipse">
              <a:avLst/>
            </a:prstGeom>
            <a:solidFill>
              <a:srgbClr val="F972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804353" y="6958689"/>
            <a:ext cx="644728" cy="1663433"/>
            <a:chOff x="8029226" y="2300538"/>
            <a:chExt cx="644728" cy="1663433"/>
          </a:xfrm>
        </p:grpSpPr>
        <p:sp>
          <p:nvSpPr>
            <p:cNvPr id="44" name="文本框 43"/>
            <p:cNvSpPr txBox="1"/>
            <p:nvPr/>
          </p:nvSpPr>
          <p:spPr>
            <a:xfrm>
              <a:off x="8029226" y="2902142"/>
              <a:ext cx="64472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R: 15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G: 73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B: 127</a:t>
              </a:r>
              <a:endParaRPr lang="zh-CN" altLang="en-US" sz="1400" dirty="0"/>
            </a:p>
          </p:txBody>
        </p:sp>
        <p:sp>
          <p:nvSpPr>
            <p:cNvPr id="45" name="椭圆 44"/>
            <p:cNvSpPr/>
            <p:nvPr/>
          </p:nvSpPr>
          <p:spPr>
            <a:xfrm>
              <a:off x="8075819" y="2300538"/>
              <a:ext cx="551543" cy="551543"/>
            </a:xfrm>
            <a:prstGeom prst="ellipse">
              <a:avLst/>
            </a:prstGeom>
            <a:solidFill>
              <a:srgbClr val="0F4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228022" y="6958689"/>
            <a:ext cx="660758" cy="1663433"/>
            <a:chOff x="9586836" y="2300538"/>
            <a:chExt cx="660758" cy="1663433"/>
          </a:xfrm>
        </p:grpSpPr>
        <p:sp>
          <p:nvSpPr>
            <p:cNvPr id="47" name="文本框 46"/>
            <p:cNvSpPr txBox="1"/>
            <p:nvPr/>
          </p:nvSpPr>
          <p:spPr>
            <a:xfrm>
              <a:off x="9586836" y="2902142"/>
              <a:ext cx="66075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R: 29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G: 166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/>
                <a:t>B: 185</a:t>
              </a:r>
              <a:endParaRPr lang="zh-CN" altLang="en-US" sz="1400" dirty="0"/>
            </a:p>
          </p:txBody>
        </p:sp>
        <p:sp>
          <p:nvSpPr>
            <p:cNvPr id="48" name="椭圆 47"/>
            <p:cNvSpPr/>
            <p:nvPr/>
          </p:nvSpPr>
          <p:spPr>
            <a:xfrm>
              <a:off x="9595758" y="2300538"/>
              <a:ext cx="551543" cy="551543"/>
            </a:xfrm>
            <a:prstGeom prst="ellipse">
              <a:avLst/>
            </a:prstGeom>
            <a:solidFill>
              <a:srgbClr val="1DA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6188944" y="3768769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spc="300" dirty="0" smtClean="0">
                <a:solidFill>
                  <a:schemeClr val="bg2"/>
                </a:solidFill>
                <a:ea typeface="方正兰亭纤黑_GBK" panose="02000000000000000000" pitchFamily="2" charset="-122"/>
                <a:cs typeface="+mn-ea"/>
                <a:sym typeface="+mn-lt"/>
              </a:rPr>
              <a:t>边缘计算设备嵌入式开发</a:t>
            </a:r>
            <a:endParaRPr lang="en-US" altLang="zh-CN" sz="2400" b="1" spc="300" dirty="0" smtClean="0">
              <a:solidFill>
                <a:schemeClr val="bg2"/>
              </a:solidFill>
              <a:ea typeface="方正兰亭纤黑_GBK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000" spc="3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妙算</a:t>
            </a:r>
            <a:r>
              <a:rPr lang="en-US" altLang="zh-CN" sz="2000" spc="3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2--</a:t>
            </a:r>
            <a:r>
              <a:rPr lang="zh-CN" altLang="en-US" sz="2000" spc="3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无人机的智能大脑</a:t>
            </a:r>
          </a:p>
          <a:p>
            <a:pPr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进行</a:t>
            </a:r>
            <a:r>
              <a:rPr lang="zh-CN" altLang="en-US" sz="20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嵌入式开发，实现</a:t>
            </a:r>
            <a:r>
              <a:rPr lang="zh-CN" altLang="en-US" sz="2000" dirty="0">
                <a:solidFill>
                  <a:schemeClr val="accent4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视频流</a:t>
            </a:r>
            <a:r>
              <a:rPr lang="zh-CN" altLang="en-US" sz="20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缺陷识别</a:t>
            </a:r>
            <a:endParaRPr lang="en-US" altLang="zh-CN" sz="20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根据相机传入视频识别出缺陷种类</a:t>
            </a:r>
            <a:r>
              <a:rPr lang="zh-CN" altLang="en-US" sz="2000" dirty="0">
                <a:solidFill>
                  <a:schemeClr val="accent4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自动寻找</a:t>
            </a:r>
            <a:r>
              <a:rPr lang="zh-CN" altLang="en-US" sz="20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缺陷</a:t>
            </a:r>
            <a:r>
              <a:rPr lang="zh-CN" altLang="en-US" sz="20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位置</a:t>
            </a:r>
            <a:endParaRPr lang="en-US" altLang="zh-CN" sz="2000" dirty="0" smtClean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无需传输用时，避免信号质量得影响</a:t>
            </a:r>
            <a:endParaRPr lang="zh-CN" altLang="en-US" sz="2000" dirty="0">
              <a:solidFill>
                <a:schemeClr val="accent4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870" y="144145"/>
            <a:ext cx="5214966" cy="628015"/>
          </a:xfrm>
        </p:spPr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流程化体验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内容占位符 14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383" y="1162872"/>
            <a:ext cx="3567122" cy="1874689"/>
          </a:xfrm>
          <a:prstGeom prst="rect">
            <a:avLst/>
          </a:prstGeom>
        </p:spPr>
      </p:pic>
      <p:sp>
        <p:nvSpPr>
          <p:cNvPr id="12" name="内容占位符 10"/>
          <p:cNvSpPr txBox="1"/>
          <p:nvPr/>
        </p:nvSpPr>
        <p:spPr>
          <a:xfrm>
            <a:off x="8886511" y="3789285"/>
            <a:ext cx="3027045" cy="19164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3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打通方案内部联系</a:t>
            </a:r>
            <a:endParaRPr lang="en-US" altLang="zh-CN" sz="2300" dirty="0" smtClean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30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用软件界面展现</a:t>
            </a:r>
            <a:r>
              <a:rPr lang="zh-CN" altLang="en-US" sz="23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巡检结果</a:t>
            </a:r>
            <a:endParaRPr lang="zh-CN" altLang="en-US" sz="23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86511" y="3327245"/>
            <a:ext cx="28568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用户界面反馈缺陷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图片 15" descr="SharedScreenshot2"/>
          <p:cNvPicPr>
            <a:picLocks noChangeAspect="1"/>
          </p:cNvPicPr>
          <p:nvPr/>
        </p:nvPicPr>
        <p:blipFill>
          <a:blip r:embed="rId5"/>
          <a:srcRect l="-76" t="18249" r="20082" b="10965"/>
          <a:stretch>
            <a:fillRect/>
          </a:stretch>
        </p:blipFill>
        <p:spPr>
          <a:xfrm>
            <a:off x="366306" y="1158765"/>
            <a:ext cx="3420386" cy="187879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93548" y="3788910"/>
            <a:ext cx="3587856" cy="2163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3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用户</a:t>
            </a:r>
            <a:r>
              <a:rPr lang="zh-CN" altLang="en-US" sz="23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通过软件</a:t>
            </a:r>
            <a:r>
              <a:rPr lang="zh-CN" altLang="en-US" sz="2300" dirty="0">
                <a:solidFill>
                  <a:schemeClr val="accent4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选择本次巡检</a:t>
            </a:r>
            <a:r>
              <a:rPr lang="zh-CN" altLang="en-US" sz="2300" dirty="0" smtClean="0">
                <a:solidFill>
                  <a:schemeClr val="accent4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路径</a:t>
            </a:r>
            <a:endParaRPr lang="zh-CN" altLang="en-US" sz="2300" dirty="0">
              <a:solidFill>
                <a:schemeClr val="bg2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300" dirty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无人机收到指令后</a:t>
            </a:r>
            <a:r>
              <a:rPr lang="zh-CN" altLang="en-US" sz="23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。</a:t>
            </a:r>
            <a:r>
              <a:rPr lang="zh-CN" altLang="en-US" sz="2300" dirty="0" smtClean="0">
                <a:solidFill>
                  <a:schemeClr val="accent4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按照</a:t>
            </a:r>
            <a:r>
              <a:rPr lang="zh-CN" altLang="en-US" sz="2300" dirty="0">
                <a:solidFill>
                  <a:schemeClr val="accent4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指定路径巡检</a:t>
            </a:r>
            <a:r>
              <a:rPr lang="zh-CN" altLang="en-US" sz="2300" dirty="0" smtClean="0">
                <a:solidFill>
                  <a:schemeClr val="accent4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线路</a:t>
            </a:r>
            <a:endParaRPr lang="zh-CN" altLang="en-US" sz="2300" dirty="0">
              <a:solidFill>
                <a:schemeClr val="bg2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1163" y="3327245"/>
            <a:ext cx="20861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路径规划软件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9" name="图片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2632" y="1158765"/>
            <a:ext cx="3372811" cy="187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/>
          <p:cNvSpPr/>
          <p:nvPr/>
        </p:nvSpPr>
        <p:spPr>
          <a:xfrm>
            <a:off x="5052905" y="3327245"/>
            <a:ext cx="20861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车载无人机库</a:t>
            </a:r>
            <a:endParaRPr lang="zh-CN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4472631" y="4104462"/>
            <a:ext cx="3372811" cy="15482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defRPr/>
            </a:pPr>
            <a:r>
              <a:rPr lang="zh-CN" altLang="en-US" sz="23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量身适配电力皮卡车，车到即用</a:t>
            </a:r>
            <a:endParaRPr lang="en-US" altLang="zh-CN" sz="2300" dirty="0">
              <a:solidFill>
                <a:schemeClr val="bg2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  <a:p>
            <a:pPr marL="0" lvl="0" indent="0"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r>
              <a:rPr lang="zh-CN" altLang="en-US" sz="2300" dirty="0" smtClean="0">
                <a:solidFill>
                  <a:schemeClr val="bg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ea"/>
                <a:sym typeface="+mn-lt"/>
              </a:rPr>
              <a:t>自动更换电池解决续航问题扩大作业半径</a:t>
            </a:r>
            <a:endParaRPr lang="zh-CN" altLang="en-US" sz="2300" dirty="0">
              <a:solidFill>
                <a:schemeClr val="bg2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50703" y="6267811"/>
            <a:ext cx="7487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多项技术保证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用户</a:t>
            </a:r>
            <a:r>
              <a:rPr lang="zh-CN" altLang="en-US" sz="2400" dirty="0" smtClean="0">
                <a:solidFill>
                  <a:schemeClr val="accent4"/>
                </a:solidFill>
                <a:cs typeface="+mn-ea"/>
                <a:sym typeface="+mn-lt"/>
              </a:rPr>
              <a:t>降维操作、便捷工作</a:t>
            </a:r>
            <a:endParaRPr lang="zh-CN" altLang="en-US" sz="2400" b="1" dirty="0">
              <a:solidFill>
                <a:schemeClr val="accent4"/>
              </a:solidFill>
              <a:cs typeface="+mn-ea"/>
              <a:sym typeface="+mn-lt"/>
            </a:endParaRPr>
          </a:p>
          <a:p>
            <a:pPr algn="ctr"/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  <a:cs typeface="+mn-ea"/>
                <a:sym typeface="+mn-lt"/>
              </a:rPr>
              <a:t>技术</a:t>
            </a:r>
            <a:r>
              <a:rPr lang="zh-CN" altLang="en-US" dirty="0" smtClean="0">
                <a:latin typeface="+mn-ea"/>
                <a:ea typeface="+mn-ea"/>
                <a:cs typeface="+mn-ea"/>
                <a:sym typeface="+mn-lt"/>
              </a:rPr>
              <a:t>成果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-179" y="4766020"/>
            <a:ext cx="9070848" cy="20916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effectLst/>
                <a:cs typeface="+mn-ea"/>
                <a:sym typeface="+mn-lt"/>
              </a:rPr>
              <a:t>关键</a:t>
            </a:r>
            <a:r>
              <a:rPr lang="zh-CN" altLang="en-US" sz="2800" dirty="0">
                <a:solidFill>
                  <a:srgbClr val="FF0000"/>
                </a:solidFill>
                <a:effectLst/>
                <a:cs typeface="+mn-ea"/>
                <a:sym typeface="+mn-lt"/>
              </a:rPr>
              <a:t>技术获得</a:t>
            </a:r>
            <a:r>
              <a:rPr lang="en-US" altLang="zh-CN" sz="2800" dirty="0">
                <a:solidFill>
                  <a:srgbClr val="FF0000"/>
                </a:solidFill>
                <a:effectLst/>
                <a:cs typeface="+mn-ea"/>
                <a:sym typeface="+mn-lt"/>
              </a:rPr>
              <a:t>2019</a:t>
            </a:r>
            <a:r>
              <a:rPr lang="zh-CN" altLang="en-US" sz="2800" dirty="0">
                <a:solidFill>
                  <a:srgbClr val="FF0000"/>
                </a:solidFill>
                <a:effectLst/>
                <a:cs typeface="+mn-ea"/>
                <a:sym typeface="+mn-lt"/>
              </a:rPr>
              <a:t>年河北省科技进步</a:t>
            </a:r>
            <a:r>
              <a:rPr lang="zh-CN" altLang="en-US" sz="2000" dirty="0" smtClean="0">
                <a:solidFill>
                  <a:schemeClr val="bg2"/>
                </a:solidFill>
                <a:effectLst/>
                <a:cs typeface="+mn-ea"/>
                <a:sym typeface="+mn-lt"/>
              </a:rPr>
              <a:t>一等奖</a:t>
            </a:r>
            <a:endParaRPr lang="en-US" altLang="zh-CN" sz="2000" dirty="0" smtClean="0">
              <a:solidFill>
                <a:schemeClr val="bg2"/>
              </a:solidFill>
              <a:effectLst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100" dirty="0" smtClean="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陈维江</a:t>
            </a:r>
            <a:r>
              <a:rPr lang="zh-CN" altLang="en-US" sz="2000" kern="100" dirty="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院士</a:t>
            </a:r>
            <a:r>
              <a:rPr lang="zh-CN" altLang="en-US" sz="2000" kern="100" dirty="0">
                <a:solidFill>
                  <a:schemeClr val="bg1"/>
                </a:solidFill>
                <a:cs typeface="+mn-ea"/>
                <a:sym typeface="+mn-lt"/>
              </a:rPr>
              <a:t>主持的专家鉴定委员会认定</a:t>
            </a:r>
            <a:r>
              <a:rPr lang="zh-CN" altLang="en-US" sz="2000" kern="100" dirty="0" smtClean="0">
                <a:solidFill>
                  <a:schemeClr val="bg1"/>
                </a:solidFill>
                <a:cs typeface="+mn-ea"/>
                <a:sym typeface="+mn-lt"/>
              </a:rPr>
              <a:t>本</a:t>
            </a:r>
            <a:r>
              <a:rPr lang="zh-CN" altLang="en-US" sz="2000" kern="100" dirty="0">
                <a:solidFill>
                  <a:schemeClr val="bg1"/>
                </a:solidFill>
                <a:cs typeface="+mn-ea"/>
                <a:sym typeface="+mn-lt"/>
              </a:rPr>
              <a:t>项目</a:t>
            </a:r>
            <a:r>
              <a:rPr lang="zh-CN" altLang="en-US" sz="2000" kern="100" dirty="0" smtClean="0">
                <a:solidFill>
                  <a:schemeClr val="bg1"/>
                </a:solidFill>
                <a:cs typeface="+mn-ea"/>
                <a:sym typeface="+mn-lt"/>
              </a:rPr>
              <a:t>中</a:t>
            </a:r>
            <a:endParaRPr lang="en-US" altLang="zh-CN" sz="2000" kern="1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100" dirty="0" smtClean="0">
                <a:solidFill>
                  <a:schemeClr val="accent4"/>
                </a:solidFill>
                <a:cs typeface="+mn-ea"/>
                <a:sym typeface="+mn-lt"/>
              </a:rPr>
              <a:t>无人机</a:t>
            </a:r>
            <a:r>
              <a:rPr lang="zh-CN" altLang="en-US" sz="2000" kern="100" dirty="0">
                <a:solidFill>
                  <a:schemeClr val="accent4"/>
                </a:solidFill>
                <a:cs typeface="+mn-ea"/>
                <a:sym typeface="+mn-lt"/>
              </a:rPr>
              <a:t>自主巡检及人工智能评估诊断</a:t>
            </a:r>
            <a:r>
              <a:rPr lang="zh-CN" altLang="en-US" sz="2000" kern="100" dirty="0" smtClean="0">
                <a:solidFill>
                  <a:schemeClr val="accent4"/>
                </a:solidFill>
                <a:cs typeface="+mn-ea"/>
                <a:sym typeface="+mn-lt"/>
              </a:rPr>
              <a:t>技术</a:t>
            </a:r>
            <a:r>
              <a:rPr lang="zh-CN" altLang="en-US" sz="2000" kern="100" dirty="0" smtClean="0">
                <a:solidFill>
                  <a:schemeClr val="bg2"/>
                </a:solidFill>
                <a:cs typeface="+mn-ea"/>
                <a:sym typeface="+mn-lt"/>
              </a:rPr>
              <a:t>认定为先进水平</a:t>
            </a:r>
            <a:endParaRPr lang="zh-CN" altLang="en-US" sz="2000" dirty="0">
              <a:solidFill>
                <a:schemeClr val="bg2"/>
              </a:solidFill>
              <a:effectLst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632" y="1535284"/>
            <a:ext cx="2143519" cy="3787982"/>
          </a:xfrm>
          <a:prstGeom prst="rect">
            <a:avLst/>
          </a:prstGeom>
        </p:spPr>
      </p:pic>
      <p:sp>
        <p:nvSpPr>
          <p:cNvPr id="23" name="标题 6"/>
          <p:cNvSpPr txBox="1">
            <a:spLocks/>
          </p:cNvSpPr>
          <p:nvPr/>
        </p:nvSpPr>
        <p:spPr>
          <a:xfrm>
            <a:off x="255854" y="144145"/>
            <a:ext cx="2967990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endParaRPr lang="zh-CN" altLang="en-US" sz="3200" dirty="0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2"/>
          <a:stretch>
            <a:fillRect/>
          </a:stretch>
        </p:blipFill>
        <p:spPr>
          <a:xfrm>
            <a:off x="3346898" y="233929"/>
            <a:ext cx="3838484" cy="4507456"/>
          </a:xfrm>
          <a:prstGeom prst="rect">
            <a:avLst/>
          </a:prstGeom>
          <a:ln w="12700">
            <a:solidFill>
              <a:schemeClr val="accent3"/>
            </a:solidFill>
          </a:ln>
          <a:effectLst>
            <a:outerShdw dist="50800" dir="5400000" sx="1000" sy="1000" algn="ctr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25" name="图片 4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286" y="1949042"/>
            <a:ext cx="2461808" cy="3976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3" descr="IMG_2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99" y="2191803"/>
            <a:ext cx="2545514" cy="3952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461" y="2191878"/>
            <a:ext cx="2315053" cy="4107926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</p:spPr>
      </p:pic>
      <p:pic>
        <p:nvPicPr>
          <p:cNvPr id="28" name="图片 4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970" y="2487269"/>
            <a:ext cx="2596372" cy="3997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9" name="图片 28" descr="qxlarge-dsc-831D5B1451D3C5C93C0D8ABDA0699DC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" y="3043555"/>
            <a:ext cx="3152140" cy="1697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H="1">
            <a:off x="4182745" y="1303655"/>
            <a:ext cx="20320" cy="4368800"/>
          </a:xfrm>
          <a:prstGeom prst="line">
            <a:avLst/>
          </a:prstGeom>
          <a:ln w="15875" cap="rnd" cmpd="dbl"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1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961218" y="912157"/>
            <a:ext cx="2359025" cy="782996"/>
            <a:chOff x="912073" y="1301737"/>
            <a:chExt cx="2803779" cy="1790854"/>
          </a:xfrm>
        </p:grpSpPr>
        <p:grpSp>
          <p:nvGrpSpPr>
            <p:cNvPr id="44" name="Group 63"/>
            <p:cNvGrpSpPr/>
            <p:nvPr/>
          </p:nvGrpSpPr>
          <p:grpSpPr>
            <a:xfrm>
              <a:off x="912073" y="1311366"/>
              <a:ext cx="808352" cy="800100"/>
              <a:chOff x="3053268" y="4800600"/>
              <a:chExt cx="1616703" cy="1600200"/>
            </a:xfrm>
          </p:grpSpPr>
          <p:cxnSp>
            <p:nvCxnSpPr>
              <p:cNvPr id="45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63"/>
            <p:cNvGrpSpPr/>
            <p:nvPr/>
          </p:nvGrpSpPr>
          <p:grpSpPr>
            <a:xfrm rot="5400000">
              <a:off x="2901815" y="1296052"/>
              <a:ext cx="808352" cy="819723"/>
              <a:chOff x="3053268" y="4800600"/>
              <a:chExt cx="1616703" cy="1639446"/>
            </a:xfrm>
          </p:grpSpPr>
          <p:cxnSp>
            <p:nvCxnSpPr>
              <p:cNvPr id="48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65"/>
              <p:cNvCxnSpPr/>
              <p:nvPr/>
            </p:nvCxnSpPr>
            <p:spPr>
              <a:xfrm flipV="1">
                <a:off x="3053268" y="4839847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63"/>
            <p:cNvGrpSpPr/>
            <p:nvPr/>
          </p:nvGrpSpPr>
          <p:grpSpPr>
            <a:xfrm rot="5400000" flipH="1">
              <a:off x="2911626" y="2279210"/>
              <a:ext cx="808352" cy="800100"/>
              <a:chOff x="3053268" y="4800600"/>
              <a:chExt cx="1616703" cy="1600200"/>
            </a:xfrm>
          </p:grpSpPr>
          <p:cxnSp>
            <p:nvCxnSpPr>
              <p:cNvPr id="51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63"/>
            <p:cNvGrpSpPr/>
            <p:nvPr/>
          </p:nvGrpSpPr>
          <p:grpSpPr>
            <a:xfrm rot="16200000">
              <a:off x="916199" y="2288365"/>
              <a:ext cx="808352" cy="800100"/>
              <a:chOff x="3053268" y="4800600"/>
              <a:chExt cx="1616703" cy="1600200"/>
            </a:xfrm>
          </p:grpSpPr>
          <p:cxnSp>
            <p:nvCxnSpPr>
              <p:cNvPr id="54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直接连接符 11"/>
          <p:cNvCxnSpPr/>
          <p:nvPr/>
        </p:nvCxnSpPr>
        <p:spPr>
          <a:xfrm flipH="1">
            <a:off x="8021320" y="1303655"/>
            <a:ext cx="20320" cy="4368800"/>
          </a:xfrm>
          <a:prstGeom prst="line">
            <a:avLst/>
          </a:prstGeom>
          <a:ln w="15875" cap="rnd" cmpd="dbl"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1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768043" y="912156"/>
            <a:ext cx="2359025" cy="787045"/>
            <a:chOff x="912073" y="1301737"/>
            <a:chExt cx="2803779" cy="1790854"/>
          </a:xfrm>
        </p:grpSpPr>
        <p:grpSp>
          <p:nvGrpSpPr>
            <p:cNvPr id="31" name="Group 63"/>
            <p:cNvGrpSpPr/>
            <p:nvPr/>
          </p:nvGrpSpPr>
          <p:grpSpPr>
            <a:xfrm>
              <a:off x="912073" y="1311366"/>
              <a:ext cx="808352" cy="800100"/>
              <a:chOff x="3053268" y="4800600"/>
              <a:chExt cx="1616703" cy="1600200"/>
            </a:xfrm>
          </p:grpSpPr>
          <p:cxnSp>
            <p:nvCxnSpPr>
              <p:cNvPr id="32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63"/>
            <p:cNvGrpSpPr/>
            <p:nvPr/>
          </p:nvGrpSpPr>
          <p:grpSpPr>
            <a:xfrm rot="5400000">
              <a:off x="2911626" y="1305863"/>
              <a:ext cx="808352" cy="800100"/>
              <a:chOff x="3053268" y="4800600"/>
              <a:chExt cx="1616703" cy="1600200"/>
            </a:xfrm>
          </p:grpSpPr>
          <p:cxnSp>
            <p:nvCxnSpPr>
              <p:cNvPr id="35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63"/>
            <p:cNvGrpSpPr/>
            <p:nvPr/>
          </p:nvGrpSpPr>
          <p:grpSpPr>
            <a:xfrm rot="5400000" flipH="1">
              <a:off x="2911626" y="2279210"/>
              <a:ext cx="808352" cy="800100"/>
              <a:chOff x="3053268" y="4800600"/>
              <a:chExt cx="1616703" cy="1600200"/>
            </a:xfrm>
          </p:grpSpPr>
          <p:cxnSp>
            <p:nvCxnSpPr>
              <p:cNvPr id="38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63"/>
            <p:cNvGrpSpPr/>
            <p:nvPr/>
          </p:nvGrpSpPr>
          <p:grpSpPr>
            <a:xfrm rot="16200000">
              <a:off x="916199" y="2288365"/>
              <a:ext cx="808352" cy="800100"/>
              <a:chOff x="3053268" y="4800600"/>
              <a:chExt cx="1616703" cy="1600200"/>
            </a:xfrm>
          </p:grpSpPr>
          <p:cxnSp>
            <p:nvCxnSpPr>
              <p:cNvPr id="41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文本框 67"/>
          <p:cNvSpPr txBox="1"/>
          <p:nvPr/>
        </p:nvSpPr>
        <p:spPr>
          <a:xfrm>
            <a:off x="5348898" y="1111081"/>
            <a:ext cx="17645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dirty="0">
                <a:solidFill>
                  <a:schemeClr val="bg2"/>
                </a:solidFill>
                <a:cs typeface="+mn-ea"/>
                <a:sym typeface="+mn-lt"/>
              </a:rPr>
              <a:t>卖巡检服务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116487" y="1123841"/>
            <a:ext cx="17210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dirty="0">
                <a:solidFill>
                  <a:schemeClr val="bg2"/>
                </a:solidFill>
                <a:cs typeface="+mn-ea"/>
                <a:sym typeface="+mn-lt"/>
              </a:rPr>
              <a:t>卖接口使用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805494" y="627478"/>
            <a:ext cx="72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2"/>
                </a:solidFill>
                <a:latin typeface="Broadway" panose="04040905080B02020502" pitchFamily="82" charset="0"/>
                <a:cs typeface="+mn-ea"/>
                <a:sym typeface="+mn-lt"/>
              </a:rPr>
              <a:t>01</a:t>
            </a:r>
            <a:endParaRPr lang="en-US" altLang="zh-CN" sz="2800" b="1" dirty="0">
              <a:solidFill>
                <a:schemeClr val="bg2"/>
              </a:solidFill>
              <a:latin typeface="Broadway" panose="04040905080B02020502" pitchFamily="82" charset="0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816176" y="646131"/>
            <a:ext cx="730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2"/>
                </a:solidFill>
                <a:latin typeface="Broadway" panose="04040905080B02020502" pitchFamily="82" charset="0"/>
                <a:cs typeface="+mn-ea"/>
                <a:sym typeface="+mn-lt"/>
              </a:rPr>
              <a:t>02</a:t>
            </a:r>
          </a:p>
        </p:txBody>
      </p:sp>
      <p:sp>
        <p:nvSpPr>
          <p:cNvPr id="3" name="矩形 2"/>
          <p:cNvSpPr/>
          <p:nvPr/>
        </p:nvSpPr>
        <p:spPr>
          <a:xfrm>
            <a:off x="8530278" y="1834215"/>
            <a:ext cx="2873013" cy="4119897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69677" y="1834215"/>
            <a:ext cx="2795039" cy="4119897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3193" y="6293383"/>
            <a:ext cx="792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/>
                </a:solidFill>
                <a:cs typeface="+mn-ea"/>
                <a:sym typeface="+mn-lt"/>
              </a:rPr>
              <a:t>基于解决方案，提供多种产品形式，面向不同客户需求</a:t>
            </a:r>
          </a:p>
        </p:txBody>
      </p:sp>
      <p:sp>
        <p:nvSpPr>
          <p:cNvPr id="7" name="标题 6"/>
          <p:cNvSpPr/>
          <p:nvPr/>
        </p:nvSpPr>
        <p:spPr>
          <a:xfrm>
            <a:off x="229869" y="144145"/>
            <a:ext cx="3374567" cy="6280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bg2"/>
                </a:solidFill>
                <a:uFillTx/>
                <a:latin typeface="方正仿宋_GB2312" panose="02000000000000000000" charset="-122"/>
                <a:ea typeface="方正仿宋_GB2312" panose="02000000000000000000" charset="-122"/>
                <a:cs typeface="+mj-cs"/>
                <a:sym typeface="+mn-ea"/>
              </a:defRPr>
            </a:lvl1pPr>
          </a:lstStyle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产品矩阵与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定价策略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33045" y="184150"/>
            <a:ext cx="0" cy="55880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>
            <p:custDataLst>
              <p:tags r:id="rId2"/>
            </p:custDataLst>
          </p:nvPr>
        </p:nvSpPr>
        <p:spPr>
          <a:xfrm>
            <a:off x="8599790" y="1930154"/>
            <a:ext cx="2714167" cy="3820898"/>
          </a:xfrm>
          <a:prstGeom prst="rect">
            <a:avLst/>
          </a:prstGeom>
          <a:noFill/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lvl="0" indent="-285750" fontAlgn="ctr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开放系统</a:t>
            </a:r>
            <a:r>
              <a:rPr lang="en-US" altLang="zh-CN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API</a:t>
            </a: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接口，允许电网公司或巡检领域友商</a:t>
            </a:r>
            <a:r>
              <a:rPr lang="zh-CN" altLang="en-US" sz="1700" spc="110" dirty="0">
                <a:solidFill>
                  <a:srgbClr val="FF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接入我公司软件算法服务内容</a:t>
            </a:r>
          </a:p>
          <a:p>
            <a:pPr lvl="0" indent="-285750" fontAlgn="ctr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按服务的核心程度与使用时间收费，可提供包年包月计费</a:t>
            </a:r>
          </a:p>
        </p:txBody>
      </p:sp>
      <p:sp>
        <p:nvSpPr>
          <p:cNvPr id="75" name="矩形 74"/>
          <p:cNvSpPr/>
          <p:nvPr>
            <p:custDataLst>
              <p:tags r:id="rId3"/>
            </p:custDataLst>
          </p:nvPr>
        </p:nvSpPr>
        <p:spPr>
          <a:xfrm>
            <a:off x="4894417" y="1930154"/>
            <a:ext cx="2576830" cy="3723005"/>
          </a:xfrm>
          <a:prstGeom prst="rect">
            <a:avLst/>
          </a:prstGeom>
          <a:noFill/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lvl="0" indent="-285750" fontAlgn="ctr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不购买整体解决方案前提下，为电网公司</a:t>
            </a:r>
            <a:r>
              <a:rPr lang="zh-CN" altLang="en-US" sz="1700" spc="110" dirty="0" smtClean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提供的</a:t>
            </a: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巡检服务，公司人员到现场用本方案巡检，</a:t>
            </a:r>
            <a:r>
              <a:rPr lang="zh-CN" altLang="en-US" sz="1700" spc="110" dirty="0">
                <a:solidFill>
                  <a:srgbClr val="FF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交付客户巡检报告</a:t>
            </a:r>
          </a:p>
          <a:p>
            <a:pPr lvl="0" indent="-285750" fontAlgn="ctr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根据客户需求按次收费，根据每次巡检里程设定阶梯价格，分为</a:t>
            </a:r>
            <a:r>
              <a:rPr lang="en-US" altLang="zh-CN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&lt;30</a:t>
            </a: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、</a:t>
            </a:r>
            <a:r>
              <a:rPr lang="en-US" altLang="zh-CN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30-60</a:t>
            </a: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、</a:t>
            </a:r>
            <a:r>
              <a:rPr lang="en-US" altLang="zh-CN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60-120(km)</a:t>
            </a: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三档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986825" y="907116"/>
            <a:ext cx="2359025" cy="792086"/>
            <a:chOff x="912073" y="1301737"/>
            <a:chExt cx="2803779" cy="1790854"/>
          </a:xfrm>
        </p:grpSpPr>
        <p:grpSp>
          <p:nvGrpSpPr>
            <p:cNvPr id="78" name="Group 63"/>
            <p:cNvGrpSpPr/>
            <p:nvPr/>
          </p:nvGrpSpPr>
          <p:grpSpPr>
            <a:xfrm>
              <a:off x="912073" y="1311366"/>
              <a:ext cx="808352" cy="800100"/>
              <a:chOff x="3053268" y="4800600"/>
              <a:chExt cx="1616703" cy="1600200"/>
            </a:xfrm>
          </p:grpSpPr>
          <p:cxnSp>
            <p:nvCxnSpPr>
              <p:cNvPr id="88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63"/>
            <p:cNvGrpSpPr/>
            <p:nvPr/>
          </p:nvGrpSpPr>
          <p:grpSpPr>
            <a:xfrm rot="5400000">
              <a:off x="2911626" y="1305863"/>
              <a:ext cx="808352" cy="800100"/>
              <a:chOff x="3053268" y="4800600"/>
              <a:chExt cx="1616703" cy="1600200"/>
            </a:xfrm>
          </p:grpSpPr>
          <p:cxnSp>
            <p:nvCxnSpPr>
              <p:cNvPr id="86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63"/>
            <p:cNvGrpSpPr/>
            <p:nvPr/>
          </p:nvGrpSpPr>
          <p:grpSpPr>
            <a:xfrm rot="5400000" flipH="1">
              <a:off x="2911626" y="2279210"/>
              <a:ext cx="808352" cy="800100"/>
              <a:chOff x="3053268" y="4800600"/>
              <a:chExt cx="1616703" cy="1600200"/>
            </a:xfrm>
          </p:grpSpPr>
          <p:cxnSp>
            <p:nvCxnSpPr>
              <p:cNvPr id="84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63"/>
            <p:cNvGrpSpPr/>
            <p:nvPr/>
          </p:nvGrpSpPr>
          <p:grpSpPr>
            <a:xfrm rot="16200000">
              <a:off x="916199" y="2288365"/>
              <a:ext cx="808352" cy="800100"/>
              <a:chOff x="3053268" y="4800600"/>
              <a:chExt cx="1616703" cy="1600200"/>
            </a:xfrm>
          </p:grpSpPr>
          <p:cxnSp>
            <p:nvCxnSpPr>
              <p:cNvPr id="82" name="Straight Connector 64"/>
              <p:cNvCxnSpPr/>
              <p:nvPr/>
            </p:nvCxnSpPr>
            <p:spPr>
              <a:xfrm flipV="1">
                <a:off x="3053268" y="4800600"/>
                <a:ext cx="1616703" cy="12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65"/>
              <p:cNvCxnSpPr/>
              <p:nvPr/>
            </p:nvCxnSpPr>
            <p:spPr>
              <a:xfrm flipV="1">
                <a:off x="3053268" y="4800601"/>
                <a:ext cx="0" cy="16001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文本框 89"/>
          <p:cNvSpPr txBox="1"/>
          <p:nvPr/>
        </p:nvSpPr>
        <p:spPr>
          <a:xfrm>
            <a:off x="1299667" y="1081769"/>
            <a:ext cx="18595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dirty="0">
                <a:solidFill>
                  <a:schemeClr val="bg2"/>
                </a:solidFill>
                <a:cs typeface="+mn-ea"/>
                <a:sym typeface="+mn-lt"/>
              </a:rPr>
              <a:t>卖解决方案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9734195" y="646131"/>
            <a:ext cx="71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2"/>
                </a:solidFill>
                <a:latin typeface="Broadway" panose="04040905080B02020502" pitchFamily="82" charset="0"/>
                <a:cs typeface="+mn-ea"/>
                <a:sym typeface="+mn-lt"/>
              </a:rPr>
              <a:t>03</a:t>
            </a:r>
          </a:p>
        </p:txBody>
      </p:sp>
      <p:sp>
        <p:nvSpPr>
          <p:cNvPr id="92" name="矩形 91"/>
          <p:cNvSpPr/>
          <p:nvPr/>
        </p:nvSpPr>
        <p:spPr>
          <a:xfrm>
            <a:off x="776365" y="1834215"/>
            <a:ext cx="2835825" cy="4119897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>
            <p:custDataLst>
              <p:tags r:id="rId4"/>
            </p:custDataLst>
          </p:nvPr>
        </p:nvSpPr>
        <p:spPr>
          <a:xfrm>
            <a:off x="863149" y="2245014"/>
            <a:ext cx="2534285" cy="2797810"/>
          </a:xfrm>
          <a:prstGeom prst="rect">
            <a:avLst/>
          </a:prstGeom>
          <a:noFill/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lvl="0" indent="-285750" fontAlgn="ctr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通过直接或者分销商代理渠道</a:t>
            </a:r>
            <a:r>
              <a:rPr lang="zh-CN" altLang="en-US" sz="1700" spc="110" dirty="0">
                <a:solidFill>
                  <a:srgbClr val="FF0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销售整套解决方案</a:t>
            </a:r>
          </a:p>
          <a:p>
            <a:pPr lvl="0" indent="-285750" fontAlgn="ctr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zh-CN" altLang="en-US" sz="1700" spc="11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根据订单中巡检里程长度设定阶梯性套餐，套餐内包含软件与推荐架数的无人机及机库，增加数目按价格表需另付费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11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177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177"/>
  <p:tag name="KSO_WM_UNIT_ID" val="custom20204177_1*b*1"/>
  <p:tag name="KSO_WM_UNIT_PRESET_TEXT" val="单击此处添加副标题内容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50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50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1_1"/>
  <p:tag name="KSO_WM_UNIT_ID" val="diagram20176541_2*n_h_h_f*1_1_1_1"/>
  <p:tag name="KSO_WM_TEMPLATE_CATEGORY" val="diagram"/>
  <p:tag name="KSO_WM_TEMPLATE_INDEX" val="20176541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  <p:tag name="PA" val="v5.2.1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8835471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8835648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3"/>
  <p:tag name="KSO_WM_TAG_VERSION" val="1.0"/>
  <p:tag name="KSO_WM_BEAUTIFY_FLAG" val="#wm#"/>
  <p:tag name="KSO_WM_TEMPLATE_CATEGORY" val="diagram"/>
  <p:tag name="KSO_WM_TEMPLATE_INDEX" val="169522"/>
  <p:tag name="KSO_WM_UNIT_TYPE" val="f"/>
  <p:tag name="KSO_WM_UNIT_INDEX" val="2"/>
  <p:tag name="KSO_WM_UNIT_ID" val="diagram169522_1*f*2"/>
  <p:tag name="KSO_WM_UNIT_CLEAR" val="1"/>
  <p:tag name="KSO_WM_UNIT_LAYERLEVEL" val="1"/>
  <p:tag name="KSO_WM_UNIT_VALUE" val="68"/>
  <p:tag name="KSO_WM_UNIT_HIGHLIGHT" val="0"/>
  <p:tag name="KSO_WM_UNIT_COMPATIBLE" val="0"/>
  <p:tag name="KSO_WM_UNIT_PRESET_TEXT_INDEX" val="4"/>
  <p:tag name="KSO_WM_UNIT_PRESET_TEXT_LEN" val="100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00"/>
  <p:tag name="KSO_WM_TEMPLATE_SUBCATEGORY" val="19"/>
  <p:tag name="KSO_WM_TEMPLATE_MASTER_TYPE" val="0"/>
  <p:tag name="KSO_WM_TEMPLATE_COLOR_TYPE" val="1"/>
  <p:tag name="KSO_WM_SLIDE_TYPE" val="text"/>
  <p:tag name="KSO_WM_SLIDE_SUBTYPE" val="defaultBlank"/>
  <p:tag name="KSO_WM_SLIDE_ITEM_CNT" val="6"/>
  <p:tag name="KSO_WM_SLIDE_INDEX" val="1"/>
  <p:tag name="KSO_WM_TAG_VERSION" val="1.0"/>
  <p:tag name="KSO_WM_BEAUTIFY_FLAG" val="#wm#"/>
  <p:tag name="KSO_WM_TEMPLATE_CATEGORY" val="diagram"/>
  <p:tag name="KSO_WM_TEMPLATE_INDEX" val="169293"/>
  <p:tag name="KSO_WM_SLIDE_LAYOUT" val="a_f_d"/>
  <p:tag name="KSO_WM_SLIDE_LAYOUT_CNT" val="1_3_3"/>
  <p:tag name="KSO_WM_UNIT_SHOW_EDIT_AREA_INDICATION" val="1"/>
  <p:tag name="KSO_WM_TEMPLATE_THUMBS_INDEX" val="1、4、7、12、13、14、15、16、17、18、20、24、25、28、33、36、40、43、44"/>
  <p:tag name="KSO_WM_SLIDE_POSITION" val="99*92"/>
  <p:tag name="KSO_WM_SLIDE_SIZE" val="820*44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293"/>
  <p:tag name="KSO_WM_UNIT_TYPE" val="f"/>
  <p:tag name="KSO_WM_UNIT_INDEX" val="2"/>
  <p:tag name="KSO_WM_UNIT_ID" val="256*f*2"/>
  <p:tag name="KSO_WM_UNIT_CLEAR" val="1"/>
  <p:tag name="KSO_WM_UNIT_LAYERLEVEL" val="1"/>
  <p:tag name="KSO_WM_UNIT_VALUE" val="48"/>
  <p:tag name="KSO_WM_UNIT_HIGHLIGHT" val="0"/>
  <p:tag name="KSO_WM_UNIT_COMPATIBLE" val="0"/>
  <p:tag name="KSO_WM_UNIT_PRESET_TEXT_INDEX" val="3"/>
  <p:tag name="KSO_WM_UNIT_PRESET_TEXT_LEN" val="30"/>
  <p:tag name="KSO_WM_BEAUTIFY_FLAG" val="#wm#"/>
  <p:tag name="KSO_WM_TAG_VERSION" val="1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293"/>
  <p:tag name="KSO_WM_UNIT_TYPE" val="f"/>
  <p:tag name="KSO_WM_UNIT_INDEX" val="1"/>
  <p:tag name="KSO_WM_UNIT_ID" val="256*f*1"/>
  <p:tag name="KSO_WM_UNIT_CLEAR" val="1"/>
  <p:tag name="KSO_WM_UNIT_LAYERLEVEL" val="1"/>
  <p:tag name="KSO_WM_UNIT_VALUE" val="60"/>
  <p:tag name="KSO_WM_UNIT_HIGHLIGHT" val="0"/>
  <p:tag name="KSO_WM_UNIT_COMPATIBLE" val="0"/>
  <p:tag name="KSO_WM_UNIT_PRESET_TEXT_INDEX" val="3"/>
  <p:tag name="KSO_WM_UNIT_PRESET_TEXT_LEN" val="30"/>
  <p:tag name="KSO_WM_BEAUTIFY_FLAG" val="#wm#"/>
  <p:tag name="KSO_WM_TAG_VERSION" val="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293"/>
  <p:tag name="KSO_WM_UNIT_TYPE" val="f"/>
  <p:tag name="KSO_WM_UNIT_INDEX" val="1"/>
  <p:tag name="KSO_WM_UNIT_ID" val="256*f*1"/>
  <p:tag name="KSO_WM_UNIT_CLEAR" val="1"/>
  <p:tag name="KSO_WM_UNIT_LAYERLEVEL" val="1"/>
  <p:tag name="KSO_WM_UNIT_VALUE" val="60"/>
  <p:tag name="KSO_WM_UNIT_HIGHLIGHT" val="0"/>
  <p:tag name="KSO_WM_UNIT_COMPATIBLE" val="0"/>
  <p:tag name="KSO_WM_UNIT_PRESET_TEXT_INDEX" val="3"/>
  <p:tag name="KSO_WM_UNIT_PRESET_TEXT_LEN" val="30"/>
  <p:tag name="KSO_WM_BEAUTIFY_FLAG" val="#wm#"/>
  <p:tag name="KSO_WM_TAG_VERSION" val="1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234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43_1*l_h_f*1_1_1"/>
  <p:tag name="KSO_WM_TEMPLATE_CATEGORY" val="diagram"/>
  <p:tag name="KSO_WM_TEMPLATE_INDEX" val="2016504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1DA6B9"/>
      </a:accent2>
      <a:accent3>
        <a:srgbClr val="56CA95"/>
      </a:accent3>
      <a:accent4>
        <a:srgbClr val="E5723A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2p2ebtf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空白设计模板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2p2ebtf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空白设计模板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2p2ebtf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637257837414078530</Template>
  <TotalTime>3915</TotalTime>
  <Words>1574</Words>
  <Application>Microsoft Office PowerPoint</Application>
  <PresentationFormat>宽屏</PresentationFormat>
  <Paragraphs>268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微软雅黑</vt:lpstr>
      <vt:lpstr>Arial</vt:lpstr>
      <vt:lpstr>方正兰亭纤黑_GBK</vt:lpstr>
      <vt:lpstr>宋体</vt:lpstr>
      <vt:lpstr>Wingdings</vt:lpstr>
      <vt:lpstr>方正仿宋_GB2312</vt:lpstr>
      <vt:lpstr>楷体</vt:lpstr>
      <vt:lpstr>Calibri</vt:lpstr>
      <vt:lpstr>Broadway</vt:lpstr>
      <vt:lpstr>Office 主题​​</vt:lpstr>
      <vt:lpstr>1_空白设计模板</vt:lpstr>
      <vt:lpstr>2_空白设计模板</vt:lpstr>
      <vt:lpstr>PowerPoint 演示文稿</vt:lpstr>
      <vt:lpstr> 宏观趋势</vt:lpstr>
      <vt:lpstr>巡检行业痛点</vt:lpstr>
      <vt:lpstr>空白演示</vt:lpstr>
      <vt:lpstr>解决方案 方案架构</vt:lpstr>
      <vt:lpstr>先进技术</vt:lpstr>
      <vt:lpstr>流程化体验</vt:lpstr>
      <vt:lpstr>技术成果</vt:lpstr>
      <vt:lpstr>PowerPoint 演示文稿</vt:lpstr>
      <vt:lpstr>商业模式</vt:lpstr>
      <vt:lpstr>市场预估</vt:lpstr>
      <vt:lpstr>分段市场渗透</vt:lpstr>
      <vt:lpstr>分段市场渗透</vt:lpstr>
      <vt:lpstr>分段市场渗透</vt:lpstr>
      <vt:lpstr>PowerPoint 演示文稿</vt:lpstr>
      <vt:lpstr> 团队成员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</dc:creator>
  <cp:lastModifiedBy>zhang</cp:lastModifiedBy>
  <cp:revision>1482</cp:revision>
  <dcterms:created xsi:type="dcterms:W3CDTF">2019-06-19T02:08:00Z</dcterms:created>
  <dcterms:modified xsi:type="dcterms:W3CDTF">2020-08-16T00:57:07Z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